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5" r:id="rId2"/>
    <p:sldId id="297" r:id="rId3"/>
    <p:sldId id="296" r:id="rId4"/>
    <p:sldId id="257" r:id="rId5"/>
    <p:sldId id="315" r:id="rId6"/>
    <p:sldId id="298" r:id="rId7"/>
    <p:sldId id="299" r:id="rId8"/>
    <p:sldId id="300" r:id="rId9"/>
    <p:sldId id="301" r:id="rId10"/>
    <p:sldId id="302" r:id="rId11"/>
    <p:sldId id="303" r:id="rId12"/>
    <p:sldId id="304" r:id="rId13"/>
    <p:sldId id="305" r:id="rId14"/>
    <p:sldId id="306" r:id="rId15"/>
    <p:sldId id="307" r:id="rId16"/>
    <p:sldId id="308" r:id="rId17"/>
    <p:sldId id="309" r:id="rId18"/>
    <p:sldId id="270" r:id="rId19"/>
    <p:sldId id="271" r:id="rId20"/>
    <p:sldId id="310" r:id="rId21"/>
    <p:sldId id="321" r:id="rId22"/>
    <p:sldId id="322" r:id="rId23"/>
    <p:sldId id="325" r:id="rId24"/>
    <p:sldId id="323" r:id="rId25"/>
    <p:sldId id="324" r:id="rId26"/>
    <p:sldId id="311" r:id="rId27"/>
    <p:sldId id="328" r:id="rId28"/>
    <p:sldId id="329" r:id="rId29"/>
    <p:sldId id="312" r:id="rId30"/>
    <p:sldId id="313" r:id="rId31"/>
    <p:sldId id="327" r:id="rId32"/>
    <p:sldId id="314" r:id="rId33"/>
    <p:sldId id="316" r:id="rId34"/>
    <p:sldId id="274" r:id="rId35"/>
    <p:sldId id="275" r:id="rId36"/>
    <p:sldId id="277" r:id="rId37"/>
    <p:sldId id="278" r:id="rId38"/>
    <p:sldId id="317" r:id="rId39"/>
    <p:sldId id="281" r:id="rId40"/>
    <p:sldId id="280" r:id="rId41"/>
    <p:sldId id="282" r:id="rId42"/>
    <p:sldId id="283" r:id="rId43"/>
    <p:sldId id="284" r:id="rId44"/>
    <p:sldId id="285" r:id="rId45"/>
    <p:sldId id="286" r:id="rId46"/>
    <p:sldId id="287" r:id="rId47"/>
    <p:sldId id="288" r:id="rId48"/>
    <p:sldId id="289" r:id="rId4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38" autoAdjust="0"/>
  </p:normalViewPr>
  <p:slideViewPr>
    <p:cSldViewPr>
      <p:cViewPr varScale="1">
        <p:scale>
          <a:sx n="86" d="100"/>
          <a:sy n="86" d="100"/>
        </p:scale>
        <p:origin x="-149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tr-T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tr-TR"/>
          </a:p>
        </p:txBody>
      </p:sp>
      <p:sp>
        <p:nvSpPr>
          <p:cNvPr id="4" name="Rectangle 4"/>
          <p:cNvSpPr>
            <a:spLocks noGrp="1" noChangeArrowheads="1"/>
          </p:cNvSpPr>
          <p:nvPr>
            <p:ph type="dt" sz="half" idx="10"/>
          </p:nvPr>
        </p:nvSpPr>
        <p:spPr>
          <a:ln/>
        </p:spPr>
        <p:txBody>
          <a:bodyPr/>
          <a:lstStyle>
            <a:lvl1pPr>
              <a:defRPr/>
            </a:lvl1pPr>
          </a:lstStyle>
          <a:p>
            <a:pPr>
              <a:defRPr/>
            </a:pPr>
            <a:endParaRPr lang="tr-TR"/>
          </a:p>
        </p:txBody>
      </p:sp>
      <p:sp>
        <p:nvSpPr>
          <p:cNvPr id="5" name="Rectangle 5"/>
          <p:cNvSpPr>
            <a:spLocks noGrp="1" noChangeArrowheads="1"/>
          </p:cNvSpPr>
          <p:nvPr>
            <p:ph type="ftr" sz="quarter" idx="11"/>
          </p:nvPr>
        </p:nvSpPr>
        <p:spPr>
          <a:ln/>
        </p:spPr>
        <p:txBody>
          <a:bodyPr/>
          <a:lstStyle>
            <a:lvl1pPr>
              <a:defRPr/>
            </a:lvl1pPr>
          </a:lstStyle>
          <a:p>
            <a:pPr>
              <a:defRPr/>
            </a:pPr>
            <a:endParaRPr lang="tr-TR"/>
          </a:p>
        </p:txBody>
      </p:sp>
      <p:sp>
        <p:nvSpPr>
          <p:cNvPr id="6" name="Rectangle 6"/>
          <p:cNvSpPr>
            <a:spLocks noGrp="1" noChangeArrowheads="1"/>
          </p:cNvSpPr>
          <p:nvPr>
            <p:ph type="sldNum" sz="quarter" idx="12"/>
          </p:nvPr>
        </p:nvSpPr>
        <p:spPr>
          <a:ln/>
        </p:spPr>
        <p:txBody>
          <a:bodyPr/>
          <a:lstStyle>
            <a:lvl1pPr>
              <a:defRPr/>
            </a:lvl1pPr>
          </a:lstStyle>
          <a:p>
            <a:pPr>
              <a:defRPr/>
            </a:pPr>
            <a:fld id="{2AC320DD-B75F-4F17-95EC-5B3055E4DCCB}" type="slidenum">
              <a:rPr lang="tr-TR"/>
              <a:pPr>
                <a:defRPr/>
              </a:pP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Rectangle 4"/>
          <p:cNvSpPr>
            <a:spLocks noGrp="1" noChangeArrowheads="1"/>
          </p:cNvSpPr>
          <p:nvPr>
            <p:ph type="dt" sz="half" idx="10"/>
          </p:nvPr>
        </p:nvSpPr>
        <p:spPr>
          <a:ln/>
        </p:spPr>
        <p:txBody>
          <a:bodyPr/>
          <a:lstStyle>
            <a:lvl1pPr>
              <a:defRPr/>
            </a:lvl1pPr>
          </a:lstStyle>
          <a:p>
            <a:pPr>
              <a:defRPr/>
            </a:pPr>
            <a:endParaRPr lang="tr-TR"/>
          </a:p>
        </p:txBody>
      </p:sp>
      <p:sp>
        <p:nvSpPr>
          <p:cNvPr id="5" name="Rectangle 5"/>
          <p:cNvSpPr>
            <a:spLocks noGrp="1" noChangeArrowheads="1"/>
          </p:cNvSpPr>
          <p:nvPr>
            <p:ph type="ftr" sz="quarter" idx="11"/>
          </p:nvPr>
        </p:nvSpPr>
        <p:spPr>
          <a:ln/>
        </p:spPr>
        <p:txBody>
          <a:bodyPr/>
          <a:lstStyle>
            <a:lvl1pPr>
              <a:defRPr/>
            </a:lvl1pPr>
          </a:lstStyle>
          <a:p>
            <a:pPr>
              <a:defRPr/>
            </a:pPr>
            <a:endParaRPr lang="tr-TR"/>
          </a:p>
        </p:txBody>
      </p:sp>
      <p:sp>
        <p:nvSpPr>
          <p:cNvPr id="6" name="Rectangle 6"/>
          <p:cNvSpPr>
            <a:spLocks noGrp="1" noChangeArrowheads="1"/>
          </p:cNvSpPr>
          <p:nvPr>
            <p:ph type="sldNum" sz="quarter" idx="12"/>
          </p:nvPr>
        </p:nvSpPr>
        <p:spPr>
          <a:ln/>
        </p:spPr>
        <p:txBody>
          <a:bodyPr/>
          <a:lstStyle>
            <a:lvl1pPr>
              <a:defRPr/>
            </a:lvl1pPr>
          </a:lstStyle>
          <a:p>
            <a:pPr>
              <a:defRPr/>
            </a:pPr>
            <a:fld id="{C439A03F-128F-475A-B482-61DFB65ACAB0}" type="slidenum">
              <a:rPr lang="tr-TR"/>
              <a:pPr>
                <a:defRPr/>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Rectangle 4"/>
          <p:cNvSpPr>
            <a:spLocks noGrp="1" noChangeArrowheads="1"/>
          </p:cNvSpPr>
          <p:nvPr>
            <p:ph type="dt" sz="half" idx="10"/>
          </p:nvPr>
        </p:nvSpPr>
        <p:spPr>
          <a:ln/>
        </p:spPr>
        <p:txBody>
          <a:bodyPr/>
          <a:lstStyle>
            <a:lvl1pPr>
              <a:defRPr/>
            </a:lvl1pPr>
          </a:lstStyle>
          <a:p>
            <a:pPr>
              <a:defRPr/>
            </a:pPr>
            <a:endParaRPr lang="tr-TR"/>
          </a:p>
        </p:txBody>
      </p:sp>
      <p:sp>
        <p:nvSpPr>
          <p:cNvPr id="5" name="Rectangle 5"/>
          <p:cNvSpPr>
            <a:spLocks noGrp="1" noChangeArrowheads="1"/>
          </p:cNvSpPr>
          <p:nvPr>
            <p:ph type="ftr" sz="quarter" idx="11"/>
          </p:nvPr>
        </p:nvSpPr>
        <p:spPr>
          <a:ln/>
        </p:spPr>
        <p:txBody>
          <a:bodyPr/>
          <a:lstStyle>
            <a:lvl1pPr>
              <a:defRPr/>
            </a:lvl1pPr>
          </a:lstStyle>
          <a:p>
            <a:pPr>
              <a:defRPr/>
            </a:pPr>
            <a:endParaRPr lang="tr-TR"/>
          </a:p>
        </p:txBody>
      </p:sp>
      <p:sp>
        <p:nvSpPr>
          <p:cNvPr id="6" name="Rectangle 6"/>
          <p:cNvSpPr>
            <a:spLocks noGrp="1" noChangeArrowheads="1"/>
          </p:cNvSpPr>
          <p:nvPr>
            <p:ph type="sldNum" sz="quarter" idx="12"/>
          </p:nvPr>
        </p:nvSpPr>
        <p:spPr>
          <a:ln/>
        </p:spPr>
        <p:txBody>
          <a:bodyPr/>
          <a:lstStyle>
            <a:lvl1pPr>
              <a:defRPr/>
            </a:lvl1pPr>
          </a:lstStyle>
          <a:p>
            <a:pPr>
              <a:defRPr/>
            </a:pPr>
            <a:fld id="{2AAE0799-4B56-411C-94B6-193D99DD36BC}" type="slidenum">
              <a:rPr lang="tr-TR"/>
              <a:pPr>
                <a:defRPr/>
              </a:pPr>
              <a:t>‹#›</a:t>
            </a:fld>
            <a:endParaRPr lang="tr-T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Rectangle 4"/>
          <p:cNvSpPr>
            <a:spLocks noGrp="1" noChangeArrowheads="1"/>
          </p:cNvSpPr>
          <p:nvPr>
            <p:ph type="dt" sz="half" idx="10"/>
          </p:nvPr>
        </p:nvSpPr>
        <p:spPr>
          <a:ln/>
        </p:spPr>
        <p:txBody>
          <a:bodyPr/>
          <a:lstStyle>
            <a:lvl1pPr>
              <a:defRPr/>
            </a:lvl1pPr>
          </a:lstStyle>
          <a:p>
            <a:pPr>
              <a:defRPr/>
            </a:pPr>
            <a:endParaRPr lang="tr-TR"/>
          </a:p>
        </p:txBody>
      </p:sp>
      <p:sp>
        <p:nvSpPr>
          <p:cNvPr id="6" name="Rectangle 5"/>
          <p:cNvSpPr>
            <a:spLocks noGrp="1" noChangeArrowheads="1"/>
          </p:cNvSpPr>
          <p:nvPr>
            <p:ph type="ftr" sz="quarter" idx="11"/>
          </p:nvPr>
        </p:nvSpPr>
        <p:spPr>
          <a:ln/>
        </p:spPr>
        <p:txBody>
          <a:bodyPr/>
          <a:lstStyle>
            <a:lvl1pPr>
              <a:defRPr/>
            </a:lvl1pPr>
          </a:lstStyle>
          <a:p>
            <a:pPr>
              <a:defRPr/>
            </a:pPr>
            <a:endParaRPr lang="tr-TR"/>
          </a:p>
        </p:txBody>
      </p:sp>
      <p:sp>
        <p:nvSpPr>
          <p:cNvPr id="7" name="Rectangle 6"/>
          <p:cNvSpPr>
            <a:spLocks noGrp="1" noChangeArrowheads="1"/>
          </p:cNvSpPr>
          <p:nvPr>
            <p:ph type="sldNum" sz="quarter" idx="12"/>
          </p:nvPr>
        </p:nvSpPr>
        <p:spPr>
          <a:ln/>
        </p:spPr>
        <p:txBody>
          <a:bodyPr/>
          <a:lstStyle>
            <a:lvl1pPr>
              <a:defRPr/>
            </a:lvl1pPr>
          </a:lstStyle>
          <a:p>
            <a:pPr>
              <a:defRPr/>
            </a:pPr>
            <a:fld id="{285B63F7-D0CE-4A68-BBFD-5E763D1B52BD}" type="slidenum">
              <a:rPr lang="tr-TR"/>
              <a:pPr>
                <a:defRPr/>
              </a:pPr>
              <a:t>‹#›</a:t>
            </a:fld>
            <a:endParaRPr lang="tr-T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Rectangle 4"/>
          <p:cNvSpPr>
            <a:spLocks noGrp="1" noChangeArrowheads="1"/>
          </p:cNvSpPr>
          <p:nvPr>
            <p:ph type="dt" sz="half" idx="10"/>
          </p:nvPr>
        </p:nvSpPr>
        <p:spPr>
          <a:ln/>
        </p:spPr>
        <p:txBody>
          <a:bodyPr/>
          <a:lstStyle>
            <a:lvl1pPr>
              <a:defRPr/>
            </a:lvl1pPr>
          </a:lstStyle>
          <a:p>
            <a:pPr>
              <a:defRPr/>
            </a:pPr>
            <a:endParaRPr lang="tr-TR"/>
          </a:p>
        </p:txBody>
      </p:sp>
      <p:sp>
        <p:nvSpPr>
          <p:cNvPr id="7" name="Rectangle 5"/>
          <p:cNvSpPr>
            <a:spLocks noGrp="1" noChangeArrowheads="1"/>
          </p:cNvSpPr>
          <p:nvPr>
            <p:ph type="ftr" sz="quarter" idx="11"/>
          </p:nvPr>
        </p:nvSpPr>
        <p:spPr>
          <a:ln/>
        </p:spPr>
        <p:txBody>
          <a:bodyPr/>
          <a:lstStyle>
            <a:lvl1pPr>
              <a:defRPr/>
            </a:lvl1pPr>
          </a:lstStyle>
          <a:p>
            <a:pPr>
              <a:defRPr/>
            </a:pPr>
            <a:endParaRPr lang="tr-TR"/>
          </a:p>
        </p:txBody>
      </p:sp>
      <p:sp>
        <p:nvSpPr>
          <p:cNvPr id="8" name="Rectangle 6"/>
          <p:cNvSpPr>
            <a:spLocks noGrp="1" noChangeArrowheads="1"/>
          </p:cNvSpPr>
          <p:nvPr>
            <p:ph type="sldNum" sz="quarter" idx="12"/>
          </p:nvPr>
        </p:nvSpPr>
        <p:spPr>
          <a:ln/>
        </p:spPr>
        <p:txBody>
          <a:bodyPr/>
          <a:lstStyle>
            <a:lvl1pPr>
              <a:defRPr/>
            </a:lvl1pPr>
          </a:lstStyle>
          <a:p>
            <a:pPr>
              <a:defRPr/>
            </a:pPr>
            <a:fld id="{EB33A0B6-6AB3-428C-85B5-F741A1B28036}" type="slidenum">
              <a:rPr lang="tr-TR"/>
              <a:pPr>
                <a:defRPr/>
              </a:pPr>
              <a:t>‹#›</a:t>
            </a:fld>
            <a:endParaRPr lang="tr-T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tr-TR"/>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Rectangle 4"/>
          <p:cNvSpPr>
            <a:spLocks noGrp="1" noChangeArrowheads="1"/>
          </p:cNvSpPr>
          <p:nvPr>
            <p:ph type="dt" sz="half" idx="10"/>
          </p:nvPr>
        </p:nvSpPr>
        <p:spPr>
          <a:ln/>
        </p:spPr>
        <p:txBody>
          <a:bodyPr/>
          <a:lstStyle>
            <a:lvl1pPr>
              <a:defRPr/>
            </a:lvl1pPr>
          </a:lstStyle>
          <a:p>
            <a:pPr>
              <a:defRPr/>
            </a:pPr>
            <a:endParaRPr lang="tr-TR"/>
          </a:p>
        </p:txBody>
      </p:sp>
      <p:sp>
        <p:nvSpPr>
          <p:cNvPr id="7" name="Rectangle 5"/>
          <p:cNvSpPr>
            <a:spLocks noGrp="1" noChangeArrowheads="1"/>
          </p:cNvSpPr>
          <p:nvPr>
            <p:ph type="ftr" sz="quarter" idx="11"/>
          </p:nvPr>
        </p:nvSpPr>
        <p:spPr>
          <a:ln/>
        </p:spPr>
        <p:txBody>
          <a:bodyPr/>
          <a:lstStyle>
            <a:lvl1pPr>
              <a:defRPr/>
            </a:lvl1pPr>
          </a:lstStyle>
          <a:p>
            <a:pPr>
              <a:defRPr/>
            </a:pPr>
            <a:endParaRPr lang="tr-TR"/>
          </a:p>
        </p:txBody>
      </p:sp>
      <p:sp>
        <p:nvSpPr>
          <p:cNvPr id="8" name="Rectangle 6"/>
          <p:cNvSpPr>
            <a:spLocks noGrp="1" noChangeArrowheads="1"/>
          </p:cNvSpPr>
          <p:nvPr>
            <p:ph type="sldNum" sz="quarter" idx="12"/>
          </p:nvPr>
        </p:nvSpPr>
        <p:spPr>
          <a:ln/>
        </p:spPr>
        <p:txBody>
          <a:bodyPr/>
          <a:lstStyle>
            <a:lvl1pPr>
              <a:defRPr/>
            </a:lvl1pPr>
          </a:lstStyle>
          <a:p>
            <a:pPr>
              <a:defRPr/>
            </a:pPr>
            <a:fld id="{D1CBD950-A5AD-4232-BA56-C5051C6A8BB0}" type="slidenum">
              <a:rPr lang="tr-TR"/>
              <a:pPr>
                <a:defRPr/>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Rectangle 4"/>
          <p:cNvSpPr>
            <a:spLocks noGrp="1" noChangeArrowheads="1"/>
          </p:cNvSpPr>
          <p:nvPr>
            <p:ph type="dt" sz="half" idx="10"/>
          </p:nvPr>
        </p:nvSpPr>
        <p:spPr>
          <a:ln/>
        </p:spPr>
        <p:txBody>
          <a:bodyPr/>
          <a:lstStyle>
            <a:lvl1pPr>
              <a:defRPr/>
            </a:lvl1pPr>
          </a:lstStyle>
          <a:p>
            <a:pPr>
              <a:defRPr/>
            </a:pPr>
            <a:endParaRPr lang="tr-TR"/>
          </a:p>
        </p:txBody>
      </p:sp>
      <p:sp>
        <p:nvSpPr>
          <p:cNvPr id="5" name="Rectangle 5"/>
          <p:cNvSpPr>
            <a:spLocks noGrp="1" noChangeArrowheads="1"/>
          </p:cNvSpPr>
          <p:nvPr>
            <p:ph type="ftr" sz="quarter" idx="11"/>
          </p:nvPr>
        </p:nvSpPr>
        <p:spPr>
          <a:ln/>
        </p:spPr>
        <p:txBody>
          <a:bodyPr/>
          <a:lstStyle>
            <a:lvl1pPr>
              <a:defRPr/>
            </a:lvl1pPr>
          </a:lstStyle>
          <a:p>
            <a:pPr>
              <a:defRPr/>
            </a:pPr>
            <a:endParaRPr lang="tr-TR"/>
          </a:p>
        </p:txBody>
      </p:sp>
      <p:sp>
        <p:nvSpPr>
          <p:cNvPr id="6" name="Rectangle 6"/>
          <p:cNvSpPr>
            <a:spLocks noGrp="1" noChangeArrowheads="1"/>
          </p:cNvSpPr>
          <p:nvPr>
            <p:ph type="sldNum" sz="quarter" idx="12"/>
          </p:nvPr>
        </p:nvSpPr>
        <p:spPr>
          <a:ln/>
        </p:spPr>
        <p:txBody>
          <a:bodyPr/>
          <a:lstStyle>
            <a:lvl1pPr>
              <a:defRPr/>
            </a:lvl1pPr>
          </a:lstStyle>
          <a:p>
            <a:pPr>
              <a:defRPr/>
            </a:pPr>
            <a:fld id="{C2EC1390-A1A1-4C34-8257-9DF016C763BB}" type="slidenum">
              <a:rPr lang="tr-TR"/>
              <a:pPr>
                <a:defRPr/>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tr-TR"/>
          </a:p>
        </p:txBody>
      </p:sp>
      <p:sp>
        <p:nvSpPr>
          <p:cNvPr id="5" name="Rectangle 5"/>
          <p:cNvSpPr>
            <a:spLocks noGrp="1" noChangeArrowheads="1"/>
          </p:cNvSpPr>
          <p:nvPr>
            <p:ph type="ftr" sz="quarter" idx="11"/>
          </p:nvPr>
        </p:nvSpPr>
        <p:spPr>
          <a:ln/>
        </p:spPr>
        <p:txBody>
          <a:bodyPr/>
          <a:lstStyle>
            <a:lvl1pPr>
              <a:defRPr/>
            </a:lvl1pPr>
          </a:lstStyle>
          <a:p>
            <a:pPr>
              <a:defRPr/>
            </a:pPr>
            <a:endParaRPr lang="tr-TR"/>
          </a:p>
        </p:txBody>
      </p:sp>
      <p:sp>
        <p:nvSpPr>
          <p:cNvPr id="6" name="Rectangle 6"/>
          <p:cNvSpPr>
            <a:spLocks noGrp="1" noChangeArrowheads="1"/>
          </p:cNvSpPr>
          <p:nvPr>
            <p:ph type="sldNum" sz="quarter" idx="12"/>
          </p:nvPr>
        </p:nvSpPr>
        <p:spPr>
          <a:ln/>
        </p:spPr>
        <p:txBody>
          <a:bodyPr/>
          <a:lstStyle>
            <a:lvl1pPr>
              <a:defRPr/>
            </a:lvl1pPr>
          </a:lstStyle>
          <a:p>
            <a:pPr>
              <a:defRPr/>
            </a:pPr>
            <a:fld id="{829B1154-1784-4FB6-84DB-396E500A26E2}" type="slidenum">
              <a:rPr lang="tr-TR"/>
              <a:pPr>
                <a:defRPr/>
              </a:pP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Rectangle 4"/>
          <p:cNvSpPr>
            <a:spLocks noGrp="1" noChangeArrowheads="1"/>
          </p:cNvSpPr>
          <p:nvPr>
            <p:ph type="dt" sz="half" idx="10"/>
          </p:nvPr>
        </p:nvSpPr>
        <p:spPr>
          <a:ln/>
        </p:spPr>
        <p:txBody>
          <a:bodyPr/>
          <a:lstStyle>
            <a:lvl1pPr>
              <a:defRPr/>
            </a:lvl1pPr>
          </a:lstStyle>
          <a:p>
            <a:pPr>
              <a:defRPr/>
            </a:pPr>
            <a:endParaRPr lang="tr-TR"/>
          </a:p>
        </p:txBody>
      </p:sp>
      <p:sp>
        <p:nvSpPr>
          <p:cNvPr id="6" name="Rectangle 5"/>
          <p:cNvSpPr>
            <a:spLocks noGrp="1" noChangeArrowheads="1"/>
          </p:cNvSpPr>
          <p:nvPr>
            <p:ph type="ftr" sz="quarter" idx="11"/>
          </p:nvPr>
        </p:nvSpPr>
        <p:spPr>
          <a:ln/>
        </p:spPr>
        <p:txBody>
          <a:bodyPr/>
          <a:lstStyle>
            <a:lvl1pPr>
              <a:defRPr/>
            </a:lvl1pPr>
          </a:lstStyle>
          <a:p>
            <a:pPr>
              <a:defRPr/>
            </a:pPr>
            <a:endParaRPr lang="tr-TR"/>
          </a:p>
        </p:txBody>
      </p:sp>
      <p:sp>
        <p:nvSpPr>
          <p:cNvPr id="7" name="Rectangle 6"/>
          <p:cNvSpPr>
            <a:spLocks noGrp="1" noChangeArrowheads="1"/>
          </p:cNvSpPr>
          <p:nvPr>
            <p:ph type="sldNum" sz="quarter" idx="12"/>
          </p:nvPr>
        </p:nvSpPr>
        <p:spPr>
          <a:ln/>
        </p:spPr>
        <p:txBody>
          <a:bodyPr/>
          <a:lstStyle>
            <a:lvl1pPr>
              <a:defRPr/>
            </a:lvl1pPr>
          </a:lstStyle>
          <a:p>
            <a:pPr>
              <a:defRPr/>
            </a:pPr>
            <a:fld id="{AC9894BB-1C34-4C48-8DE6-AC2F2EEBA613}" type="slidenum">
              <a:rPr lang="tr-TR"/>
              <a:pPr>
                <a:defRPr/>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Rectangle 4"/>
          <p:cNvSpPr>
            <a:spLocks noGrp="1" noChangeArrowheads="1"/>
          </p:cNvSpPr>
          <p:nvPr>
            <p:ph type="dt" sz="half" idx="10"/>
          </p:nvPr>
        </p:nvSpPr>
        <p:spPr>
          <a:ln/>
        </p:spPr>
        <p:txBody>
          <a:bodyPr/>
          <a:lstStyle>
            <a:lvl1pPr>
              <a:defRPr/>
            </a:lvl1pPr>
          </a:lstStyle>
          <a:p>
            <a:pPr>
              <a:defRPr/>
            </a:pPr>
            <a:endParaRPr lang="tr-TR"/>
          </a:p>
        </p:txBody>
      </p:sp>
      <p:sp>
        <p:nvSpPr>
          <p:cNvPr id="8" name="Rectangle 5"/>
          <p:cNvSpPr>
            <a:spLocks noGrp="1" noChangeArrowheads="1"/>
          </p:cNvSpPr>
          <p:nvPr>
            <p:ph type="ftr" sz="quarter" idx="11"/>
          </p:nvPr>
        </p:nvSpPr>
        <p:spPr>
          <a:ln/>
        </p:spPr>
        <p:txBody>
          <a:bodyPr/>
          <a:lstStyle>
            <a:lvl1pPr>
              <a:defRPr/>
            </a:lvl1pPr>
          </a:lstStyle>
          <a:p>
            <a:pPr>
              <a:defRPr/>
            </a:pPr>
            <a:endParaRPr lang="tr-TR"/>
          </a:p>
        </p:txBody>
      </p:sp>
      <p:sp>
        <p:nvSpPr>
          <p:cNvPr id="9" name="Rectangle 6"/>
          <p:cNvSpPr>
            <a:spLocks noGrp="1" noChangeArrowheads="1"/>
          </p:cNvSpPr>
          <p:nvPr>
            <p:ph type="sldNum" sz="quarter" idx="12"/>
          </p:nvPr>
        </p:nvSpPr>
        <p:spPr>
          <a:ln/>
        </p:spPr>
        <p:txBody>
          <a:bodyPr/>
          <a:lstStyle>
            <a:lvl1pPr>
              <a:defRPr/>
            </a:lvl1pPr>
          </a:lstStyle>
          <a:p>
            <a:pPr>
              <a:defRPr/>
            </a:pPr>
            <a:fld id="{422A5333-FC14-45F9-AE85-6F181DBC4ABE}" type="slidenum">
              <a:rPr lang="tr-TR"/>
              <a:pPr>
                <a:defRPr/>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Rectangle 4"/>
          <p:cNvSpPr>
            <a:spLocks noGrp="1" noChangeArrowheads="1"/>
          </p:cNvSpPr>
          <p:nvPr>
            <p:ph type="dt" sz="half" idx="10"/>
          </p:nvPr>
        </p:nvSpPr>
        <p:spPr>
          <a:ln/>
        </p:spPr>
        <p:txBody>
          <a:bodyPr/>
          <a:lstStyle>
            <a:lvl1pPr>
              <a:defRPr/>
            </a:lvl1pPr>
          </a:lstStyle>
          <a:p>
            <a:pPr>
              <a:defRPr/>
            </a:pPr>
            <a:endParaRPr lang="tr-TR"/>
          </a:p>
        </p:txBody>
      </p:sp>
      <p:sp>
        <p:nvSpPr>
          <p:cNvPr id="4" name="Rectangle 5"/>
          <p:cNvSpPr>
            <a:spLocks noGrp="1" noChangeArrowheads="1"/>
          </p:cNvSpPr>
          <p:nvPr>
            <p:ph type="ftr" sz="quarter" idx="11"/>
          </p:nvPr>
        </p:nvSpPr>
        <p:spPr>
          <a:ln/>
        </p:spPr>
        <p:txBody>
          <a:bodyPr/>
          <a:lstStyle>
            <a:lvl1pPr>
              <a:defRPr/>
            </a:lvl1pPr>
          </a:lstStyle>
          <a:p>
            <a:pPr>
              <a:defRPr/>
            </a:pPr>
            <a:endParaRPr lang="tr-TR"/>
          </a:p>
        </p:txBody>
      </p:sp>
      <p:sp>
        <p:nvSpPr>
          <p:cNvPr id="5" name="Rectangle 6"/>
          <p:cNvSpPr>
            <a:spLocks noGrp="1" noChangeArrowheads="1"/>
          </p:cNvSpPr>
          <p:nvPr>
            <p:ph type="sldNum" sz="quarter" idx="12"/>
          </p:nvPr>
        </p:nvSpPr>
        <p:spPr>
          <a:ln/>
        </p:spPr>
        <p:txBody>
          <a:bodyPr/>
          <a:lstStyle>
            <a:lvl1pPr>
              <a:defRPr/>
            </a:lvl1pPr>
          </a:lstStyle>
          <a:p>
            <a:pPr>
              <a:defRPr/>
            </a:pPr>
            <a:fld id="{A841C598-218A-4FCF-8560-9A3D5D4CE9D2}" type="slidenum">
              <a:rPr lang="tr-TR"/>
              <a:pPr>
                <a:defRPr/>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tr-TR"/>
          </a:p>
        </p:txBody>
      </p:sp>
      <p:sp>
        <p:nvSpPr>
          <p:cNvPr id="3" name="Rectangle 5"/>
          <p:cNvSpPr>
            <a:spLocks noGrp="1" noChangeArrowheads="1"/>
          </p:cNvSpPr>
          <p:nvPr>
            <p:ph type="ftr" sz="quarter" idx="11"/>
          </p:nvPr>
        </p:nvSpPr>
        <p:spPr>
          <a:ln/>
        </p:spPr>
        <p:txBody>
          <a:bodyPr/>
          <a:lstStyle>
            <a:lvl1pPr>
              <a:defRPr/>
            </a:lvl1pPr>
          </a:lstStyle>
          <a:p>
            <a:pPr>
              <a:defRPr/>
            </a:pPr>
            <a:endParaRPr lang="tr-TR"/>
          </a:p>
        </p:txBody>
      </p:sp>
      <p:sp>
        <p:nvSpPr>
          <p:cNvPr id="4" name="Rectangle 6"/>
          <p:cNvSpPr>
            <a:spLocks noGrp="1" noChangeArrowheads="1"/>
          </p:cNvSpPr>
          <p:nvPr>
            <p:ph type="sldNum" sz="quarter" idx="12"/>
          </p:nvPr>
        </p:nvSpPr>
        <p:spPr>
          <a:ln/>
        </p:spPr>
        <p:txBody>
          <a:bodyPr/>
          <a:lstStyle>
            <a:lvl1pPr>
              <a:defRPr/>
            </a:lvl1pPr>
          </a:lstStyle>
          <a:p>
            <a:pPr>
              <a:defRPr/>
            </a:pPr>
            <a:fld id="{F779C903-1A34-4BB5-B7B7-715E9072DD5A}" type="slidenum">
              <a:rPr lang="tr-TR"/>
              <a:pPr>
                <a:defRPr/>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tr-TR"/>
          </a:p>
        </p:txBody>
      </p:sp>
      <p:sp>
        <p:nvSpPr>
          <p:cNvPr id="6" name="Rectangle 5"/>
          <p:cNvSpPr>
            <a:spLocks noGrp="1" noChangeArrowheads="1"/>
          </p:cNvSpPr>
          <p:nvPr>
            <p:ph type="ftr" sz="quarter" idx="11"/>
          </p:nvPr>
        </p:nvSpPr>
        <p:spPr>
          <a:ln/>
        </p:spPr>
        <p:txBody>
          <a:bodyPr/>
          <a:lstStyle>
            <a:lvl1pPr>
              <a:defRPr/>
            </a:lvl1pPr>
          </a:lstStyle>
          <a:p>
            <a:pPr>
              <a:defRPr/>
            </a:pPr>
            <a:endParaRPr lang="tr-TR"/>
          </a:p>
        </p:txBody>
      </p:sp>
      <p:sp>
        <p:nvSpPr>
          <p:cNvPr id="7" name="Rectangle 6"/>
          <p:cNvSpPr>
            <a:spLocks noGrp="1" noChangeArrowheads="1"/>
          </p:cNvSpPr>
          <p:nvPr>
            <p:ph type="sldNum" sz="quarter" idx="12"/>
          </p:nvPr>
        </p:nvSpPr>
        <p:spPr>
          <a:ln/>
        </p:spPr>
        <p:txBody>
          <a:bodyPr/>
          <a:lstStyle>
            <a:lvl1pPr>
              <a:defRPr/>
            </a:lvl1pPr>
          </a:lstStyle>
          <a:p>
            <a:pPr>
              <a:defRPr/>
            </a:pPr>
            <a:fld id="{6AC0AA16-E5F8-4B49-9E7F-AE2AE701AF2E}" type="slidenum">
              <a:rPr lang="tr-TR"/>
              <a:pPr>
                <a:defRPr/>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tr-TR"/>
          </a:p>
        </p:txBody>
      </p:sp>
      <p:sp>
        <p:nvSpPr>
          <p:cNvPr id="6" name="Rectangle 5"/>
          <p:cNvSpPr>
            <a:spLocks noGrp="1" noChangeArrowheads="1"/>
          </p:cNvSpPr>
          <p:nvPr>
            <p:ph type="ftr" sz="quarter" idx="11"/>
          </p:nvPr>
        </p:nvSpPr>
        <p:spPr>
          <a:ln/>
        </p:spPr>
        <p:txBody>
          <a:bodyPr/>
          <a:lstStyle>
            <a:lvl1pPr>
              <a:defRPr/>
            </a:lvl1pPr>
          </a:lstStyle>
          <a:p>
            <a:pPr>
              <a:defRPr/>
            </a:pPr>
            <a:endParaRPr lang="tr-TR"/>
          </a:p>
        </p:txBody>
      </p:sp>
      <p:sp>
        <p:nvSpPr>
          <p:cNvPr id="7" name="Rectangle 6"/>
          <p:cNvSpPr>
            <a:spLocks noGrp="1" noChangeArrowheads="1"/>
          </p:cNvSpPr>
          <p:nvPr>
            <p:ph type="sldNum" sz="quarter" idx="12"/>
          </p:nvPr>
        </p:nvSpPr>
        <p:spPr>
          <a:ln/>
        </p:spPr>
        <p:txBody>
          <a:bodyPr/>
          <a:lstStyle>
            <a:lvl1pPr>
              <a:defRPr/>
            </a:lvl1pPr>
          </a:lstStyle>
          <a:p>
            <a:pPr>
              <a:defRPr/>
            </a:pPr>
            <a:fld id="{98199491-4506-44A8-8574-7BC2C2D46852}" type="slidenum">
              <a:rPr lang="tr-TR"/>
              <a:pPr>
                <a:defRPr/>
              </a:pP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tr-TR" smtClean="0"/>
              <a:t>Asıl başlık stili için tıklatın</a:t>
            </a:r>
          </a:p>
        </p:txBody>
      </p:sp>
      <p:sp>
        <p:nvSpPr>
          <p:cNvPr id="1126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tr-T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tr-T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44D818BC-022F-47F6-B702-BE6B3C489099}" type="slidenum">
              <a:rPr lang="tr-TR"/>
              <a:pPr>
                <a:defRPr/>
              </a:pPr>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6.vml"/></Relationships>
</file>

<file path=ppt/slides/_rels/slide4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Layout" Target="../slideLayouts/slideLayout14.xml"/><Relationship Id="rId4" Type="http://schemas.openxmlformats.org/officeDocument/2006/relationships/image" Target="../media/image39.wmf"/></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7.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8.v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p:txBody>
          <a:bodyPr/>
          <a:lstStyle/>
          <a:p>
            <a:r>
              <a:rPr lang="tr-TR" dirty="0" smtClean="0"/>
              <a:t>Merkezi İşlem Birimi</a:t>
            </a:r>
            <a:endParaRPr lang="tr-TR" dirty="0"/>
          </a:p>
        </p:txBody>
      </p:sp>
      <p:sp>
        <p:nvSpPr>
          <p:cNvPr id="3" name="2 Alt Başlık"/>
          <p:cNvSpPr>
            <a:spLocks noGrp="1"/>
          </p:cNvSpPr>
          <p:nvPr>
            <p:ph type="subTitle" idx="1"/>
          </p:nvPr>
        </p:nvSpPr>
        <p:spPr/>
        <p:txBody>
          <a:bodyPr/>
          <a:lstStyle/>
          <a:p>
            <a:r>
              <a:rPr lang="tr-TR" dirty="0" err="1" smtClean="0"/>
              <a:t>Central</a:t>
            </a:r>
            <a:r>
              <a:rPr lang="tr-TR" dirty="0" smtClean="0"/>
              <a:t> </a:t>
            </a:r>
            <a:r>
              <a:rPr lang="tr-TR" dirty="0" err="1" smtClean="0"/>
              <a:t>Processing</a:t>
            </a:r>
            <a:r>
              <a:rPr lang="tr-TR" dirty="0" smtClean="0"/>
              <a:t> </a:t>
            </a:r>
            <a:r>
              <a:rPr lang="tr-TR" dirty="0" err="1" smtClean="0"/>
              <a:t>Unit</a:t>
            </a:r>
            <a:r>
              <a:rPr lang="tr-TR" dirty="0" smtClean="0"/>
              <a:t> (CPU)</a:t>
            </a:r>
            <a:endParaRPr lang="tr-T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err="1" smtClean="0"/>
              <a:t>Push</a:t>
            </a:r>
            <a:r>
              <a:rPr lang="tr-TR" dirty="0" smtClean="0"/>
              <a:t>-Pop</a:t>
            </a:r>
            <a:endParaRPr lang="tr-TR" dirty="0"/>
          </a:p>
        </p:txBody>
      </p:sp>
      <p:sp>
        <p:nvSpPr>
          <p:cNvPr id="3" name="2 İçerik Yer Tutucusu"/>
          <p:cNvSpPr>
            <a:spLocks noGrp="1"/>
          </p:cNvSpPr>
          <p:nvPr>
            <p:ph idx="1"/>
          </p:nvPr>
        </p:nvSpPr>
        <p:spPr>
          <a:xfrm>
            <a:off x="685800" y="1628800"/>
            <a:ext cx="7772400" cy="4467200"/>
          </a:xfrm>
        </p:spPr>
        <p:txBody>
          <a:bodyPr/>
          <a:lstStyle/>
          <a:p>
            <a:r>
              <a:rPr lang="tr-TR" dirty="0" err="1" smtClean="0"/>
              <a:t>Push</a:t>
            </a:r>
            <a:r>
              <a:rPr lang="tr-TR" dirty="0" smtClean="0"/>
              <a:t> için </a:t>
            </a:r>
            <a:r>
              <a:rPr lang="tr-TR" dirty="0" err="1" smtClean="0"/>
              <a:t>mikroişlemler</a:t>
            </a:r>
            <a:r>
              <a:rPr lang="tr-TR" dirty="0" smtClean="0"/>
              <a:t>:</a:t>
            </a:r>
          </a:p>
          <a:p>
            <a:endParaRPr lang="tr-TR" dirty="0" smtClean="0"/>
          </a:p>
          <a:p>
            <a:endParaRPr lang="tr-TR" dirty="0" smtClean="0"/>
          </a:p>
          <a:p>
            <a:r>
              <a:rPr lang="tr-TR" dirty="0" smtClean="0"/>
              <a:t>Pop için </a:t>
            </a:r>
            <a:r>
              <a:rPr lang="tr-TR" dirty="0" err="1" smtClean="0"/>
              <a:t>mikroişlemler</a:t>
            </a:r>
            <a:r>
              <a:rPr lang="tr-TR" dirty="0" smtClean="0"/>
              <a:t>:</a:t>
            </a:r>
            <a:endParaRPr lang="tr-TR" dirty="0"/>
          </a:p>
        </p:txBody>
      </p:sp>
      <p:pic>
        <p:nvPicPr>
          <p:cNvPr id="57347" name="Picture 3"/>
          <p:cNvPicPr>
            <a:picLocks noChangeAspect="1" noChangeArrowheads="1"/>
          </p:cNvPicPr>
          <p:nvPr/>
        </p:nvPicPr>
        <p:blipFill>
          <a:blip r:embed="rId2" cstate="print"/>
          <a:srcRect/>
          <a:stretch>
            <a:fillRect/>
          </a:stretch>
        </p:blipFill>
        <p:spPr bwMode="auto">
          <a:xfrm>
            <a:off x="1115616" y="2132856"/>
            <a:ext cx="4874042" cy="648072"/>
          </a:xfrm>
          <a:prstGeom prst="rect">
            <a:avLst/>
          </a:prstGeom>
          <a:noFill/>
          <a:ln w="9525">
            <a:noFill/>
            <a:miter lim="800000"/>
            <a:headEnd/>
            <a:tailEnd/>
          </a:ln>
        </p:spPr>
      </p:pic>
      <p:pic>
        <p:nvPicPr>
          <p:cNvPr id="57348" name="Picture 4"/>
          <p:cNvPicPr>
            <a:picLocks noChangeAspect="1" noChangeArrowheads="1"/>
          </p:cNvPicPr>
          <p:nvPr/>
        </p:nvPicPr>
        <p:blipFill>
          <a:blip r:embed="rId3" cstate="print"/>
          <a:srcRect/>
          <a:stretch>
            <a:fillRect/>
          </a:stretch>
        </p:blipFill>
        <p:spPr bwMode="auto">
          <a:xfrm>
            <a:off x="1115616" y="2780928"/>
            <a:ext cx="4633025" cy="648072"/>
          </a:xfrm>
          <a:prstGeom prst="rect">
            <a:avLst/>
          </a:prstGeom>
          <a:noFill/>
          <a:ln w="9525">
            <a:noFill/>
            <a:miter lim="800000"/>
            <a:headEnd/>
            <a:tailEnd/>
          </a:ln>
        </p:spPr>
      </p:pic>
      <p:pic>
        <p:nvPicPr>
          <p:cNvPr id="57349" name="Picture 5"/>
          <p:cNvPicPr>
            <a:picLocks noChangeAspect="1" noChangeArrowheads="1"/>
          </p:cNvPicPr>
          <p:nvPr/>
        </p:nvPicPr>
        <p:blipFill>
          <a:blip r:embed="rId4" cstate="print"/>
          <a:srcRect/>
          <a:stretch>
            <a:fillRect/>
          </a:stretch>
        </p:blipFill>
        <p:spPr bwMode="auto">
          <a:xfrm>
            <a:off x="1187624" y="4005064"/>
            <a:ext cx="4968552" cy="1235423"/>
          </a:xfrm>
          <a:prstGeom prst="rect">
            <a:avLst/>
          </a:prstGeom>
          <a:noFill/>
          <a:ln w="9525">
            <a:noFill/>
            <a:miter lim="800000"/>
            <a:headEnd/>
            <a:tailEnd/>
          </a:ln>
        </p:spPr>
      </p:pic>
      <p:pic>
        <p:nvPicPr>
          <p:cNvPr id="7" name="Picture 2"/>
          <p:cNvPicPr>
            <a:picLocks noChangeAspect="1" noChangeArrowheads="1"/>
          </p:cNvPicPr>
          <p:nvPr/>
        </p:nvPicPr>
        <p:blipFill>
          <a:blip r:embed="rId5" cstate="print"/>
          <a:srcRect/>
          <a:stretch>
            <a:fillRect/>
          </a:stretch>
        </p:blipFill>
        <p:spPr bwMode="auto">
          <a:xfrm>
            <a:off x="6200775" y="2132856"/>
            <a:ext cx="2943225" cy="28575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Bilgisayar Programının Bellek temsili</a:t>
            </a:r>
            <a:endParaRPr lang="tr-TR" dirty="0"/>
          </a:p>
        </p:txBody>
      </p:sp>
      <p:sp>
        <p:nvSpPr>
          <p:cNvPr id="3" name="2 İçerik Yer Tutucusu"/>
          <p:cNvSpPr>
            <a:spLocks noGrp="1"/>
          </p:cNvSpPr>
          <p:nvPr>
            <p:ph idx="1"/>
          </p:nvPr>
        </p:nvSpPr>
        <p:spPr>
          <a:xfrm>
            <a:off x="685800" y="1981200"/>
            <a:ext cx="5254352" cy="4114800"/>
          </a:xfrm>
        </p:spPr>
        <p:txBody>
          <a:bodyPr/>
          <a:lstStyle/>
          <a:p>
            <a:r>
              <a:rPr lang="tr-TR" sz="2400" dirty="0" smtClean="0"/>
              <a:t>PC: </a:t>
            </a:r>
            <a:r>
              <a:rPr lang="tr-TR" sz="2400" dirty="0" err="1" smtClean="0"/>
              <a:t>fetch</a:t>
            </a:r>
            <a:r>
              <a:rPr lang="tr-TR" sz="2400" dirty="0" smtClean="0"/>
              <a:t>-</a:t>
            </a:r>
            <a:r>
              <a:rPr lang="tr-TR" sz="2400" dirty="0" err="1" smtClean="0"/>
              <a:t>decode</a:t>
            </a:r>
            <a:r>
              <a:rPr lang="tr-TR" sz="2400" dirty="0" smtClean="0"/>
              <a:t> evresinde buyruk okumak için kullanılır. </a:t>
            </a:r>
          </a:p>
          <a:p>
            <a:r>
              <a:rPr lang="tr-TR" sz="2400" dirty="0" smtClean="0"/>
              <a:t>AR: </a:t>
            </a:r>
            <a:r>
              <a:rPr lang="tr-TR" sz="2400" dirty="0" err="1" smtClean="0"/>
              <a:t>execute</a:t>
            </a:r>
            <a:r>
              <a:rPr lang="tr-TR" sz="2400" dirty="0" smtClean="0"/>
              <a:t> evresi boyunca veri okumak için kullanılır. </a:t>
            </a:r>
          </a:p>
          <a:p>
            <a:r>
              <a:rPr lang="tr-TR" sz="2400" dirty="0" smtClean="0"/>
              <a:t>SP: yığına erişim için kullanılır. </a:t>
            </a:r>
          </a:p>
          <a:p>
            <a:r>
              <a:rPr lang="tr-TR" sz="2400" dirty="0" smtClean="0"/>
              <a:t>Yeni verinin </a:t>
            </a:r>
            <a:r>
              <a:rPr lang="tr-TR" sz="2400" dirty="0" err="1" smtClean="0"/>
              <a:t>push</a:t>
            </a:r>
            <a:r>
              <a:rPr lang="tr-TR" sz="2400" dirty="0" smtClean="0"/>
              <a:t> işlemi:</a:t>
            </a:r>
          </a:p>
          <a:p>
            <a:pPr lvl="1"/>
            <a:r>
              <a:rPr lang="tr-TR" sz="2000" dirty="0" smtClean="0"/>
              <a:t>SP</a:t>
            </a:r>
            <a:r>
              <a:rPr lang="tr-TR" sz="2000" dirty="0" smtClean="0">
                <a:sym typeface="Wingdings" pitchFamily="2" charset="2"/>
              </a:rPr>
              <a:t>SP-1</a:t>
            </a:r>
          </a:p>
          <a:p>
            <a:pPr lvl="1"/>
            <a:r>
              <a:rPr lang="tr-TR" sz="2000" dirty="0" smtClean="0">
                <a:sym typeface="Wingdings" pitchFamily="2" charset="2"/>
              </a:rPr>
              <a:t>M[SP]DR</a:t>
            </a:r>
            <a:endParaRPr lang="tr-TR" sz="2000" dirty="0" smtClean="0"/>
          </a:p>
          <a:p>
            <a:r>
              <a:rPr lang="tr-TR" sz="2400" dirty="0" smtClean="0"/>
              <a:t>Silme işlemi:</a:t>
            </a:r>
          </a:p>
          <a:p>
            <a:pPr lvl="1"/>
            <a:r>
              <a:rPr lang="tr-TR" sz="2000" dirty="0" smtClean="0"/>
              <a:t>DR</a:t>
            </a:r>
            <a:r>
              <a:rPr lang="tr-TR" sz="2000" dirty="0" smtClean="0">
                <a:sym typeface="Wingdings" pitchFamily="2" charset="2"/>
              </a:rPr>
              <a:t>M[SP]</a:t>
            </a:r>
          </a:p>
          <a:p>
            <a:pPr lvl="1"/>
            <a:r>
              <a:rPr lang="tr-TR" sz="2000" dirty="0" smtClean="0">
                <a:sym typeface="Wingdings" pitchFamily="2" charset="2"/>
              </a:rPr>
              <a:t>SPSP+1</a:t>
            </a:r>
            <a:endParaRPr lang="tr-TR" sz="2000" dirty="0"/>
          </a:p>
        </p:txBody>
      </p:sp>
      <p:pic>
        <p:nvPicPr>
          <p:cNvPr id="58370" name="Picture 2"/>
          <p:cNvPicPr>
            <a:picLocks noChangeAspect="1" noChangeArrowheads="1"/>
          </p:cNvPicPr>
          <p:nvPr/>
        </p:nvPicPr>
        <p:blipFill>
          <a:blip r:embed="rId2" cstate="print"/>
          <a:srcRect/>
          <a:stretch>
            <a:fillRect/>
          </a:stretch>
        </p:blipFill>
        <p:spPr bwMode="auto">
          <a:xfrm>
            <a:off x="5868144" y="1844824"/>
            <a:ext cx="3019425" cy="441007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err="1" smtClean="0"/>
              <a:t>Reverse</a:t>
            </a:r>
            <a:r>
              <a:rPr lang="tr-TR" dirty="0" smtClean="0"/>
              <a:t> </a:t>
            </a:r>
            <a:r>
              <a:rPr lang="tr-TR" dirty="0" err="1" smtClean="0"/>
              <a:t>Polish</a:t>
            </a:r>
            <a:r>
              <a:rPr lang="tr-TR" dirty="0" smtClean="0"/>
              <a:t> </a:t>
            </a:r>
            <a:r>
              <a:rPr lang="tr-TR" dirty="0" err="1" smtClean="0"/>
              <a:t>Notation</a:t>
            </a:r>
            <a:endParaRPr lang="tr-TR" dirty="0"/>
          </a:p>
        </p:txBody>
      </p:sp>
      <p:sp>
        <p:nvSpPr>
          <p:cNvPr id="3" name="2 İçerik Yer Tutucusu"/>
          <p:cNvSpPr>
            <a:spLocks noGrp="1"/>
          </p:cNvSpPr>
          <p:nvPr>
            <p:ph idx="1"/>
          </p:nvPr>
        </p:nvSpPr>
        <p:spPr/>
        <p:txBody>
          <a:bodyPr/>
          <a:lstStyle/>
          <a:p>
            <a:r>
              <a:rPr lang="tr-TR" sz="2400" dirty="0" smtClean="0"/>
              <a:t>A*B+C*D ifadesinin </a:t>
            </a:r>
            <a:r>
              <a:rPr lang="tr-TR" sz="2400" dirty="0" err="1" smtClean="0"/>
              <a:t>reverse</a:t>
            </a:r>
            <a:r>
              <a:rPr lang="tr-TR" sz="2400" dirty="0" smtClean="0"/>
              <a:t> </a:t>
            </a:r>
            <a:r>
              <a:rPr lang="tr-TR" sz="2400" dirty="0" err="1" smtClean="0"/>
              <a:t>polish</a:t>
            </a:r>
            <a:r>
              <a:rPr lang="tr-TR" sz="2400" dirty="0" smtClean="0"/>
              <a:t> </a:t>
            </a:r>
            <a:r>
              <a:rPr lang="tr-TR" sz="2400" dirty="0" err="1" smtClean="0"/>
              <a:t>notasyonu</a:t>
            </a:r>
            <a:r>
              <a:rPr lang="tr-TR" sz="2400" dirty="0" smtClean="0"/>
              <a:t>:</a:t>
            </a:r>
          </a:p>
          <a:p>
            <a:r>
              <a:rPr lang="tr-TR" sz="2400" dirty="0" smtClean="0"/>
              <a:t>AB*CD*+</a:t>
            </a:r>
          </a:p>
          <a:p>
            <a:r>
              <a:rPr lang="tr-TR" sz="2400" dirty="0" smtClean="0"/>
              <a:t>İfade soldan sağa aratılır operatöre ulaşıldığında operatörün solunda yer alan iki veri için işletilir. Bu iki veri ve operatör kaldırılarak işlem devam eder.</a:t>
            </a:r>
          </a:p>
          <a:p>
            <a:r>
              <a:rPr lang="tr-TR" sz="2400" dirty="0" smtClean="0"/>
              <a:t>(A*B)(C*D)+</a:t>
            </a:r>
          </a:p>
          <a:p>
            <a:r>
              <a:rPr lang="tr-TR" sz="2400" dirty="0" smtClean="0"/>
              <a:t>Örnek: (A+B)*[C*(D+E)+F]</a:t>
            </a:r>
          </a:p>
          <a:p>
            <a:r>
              <a:rPr lang="tr-TR" sz="2400" dirty="0" err="1" smtClean="0"/>
              <a:t>reverse</a:t>
            </a:r>
            <a:r>
              <a:rPr lang="tr-TR" sz="2400" dirty="0" smtClean="0"/>
              <a:t> </a:t>
            </a:r>
            <a:r>
              <a:rPr lang="tr-TR" sz="2400" dirty="0" err="1" smtClean="0"/>
              <a:t>polish</a:t>
            </a:r>
            <a:r>
              <a:rPr lang="tr-TR" sz="2400" dirty="0" smtClean="0"/>
              <a:t> </a:t>
            </a:r>
            <a:r>
              <a:rPr lang="tr-TR" sz="2400" dirty="0" err="1" smtClean="0"/>
              <a:t>notasyonu</a:t>
            </a:r>
            <a:r>
              <a:rPr lang="tr-TR" sz="2400" dirty="0" smtClean="0"/>
              <a:t> : AB+DE+C*F+*</a:t>
            </a:r>
            <a:endParaRPr lang="tr-TR"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Yığında Aritmetik işlemler</a:t>
            </a:r>
            <a:endParaRPr lang="tr-TR" dirty="0"/>
          </a:p>
        </p:txBody>
      </p:sp>
      <p:sp>
        <p:nvSpPr>
          <p:cNvPr id="3" name="2 İçerik Yer Tutucusu"/>
          <p:cNvSpPr>
            <a:spLocks noGrp="1"/>
          </p:cNvSpPr>
          <p:nvPr>
            <p:ph idx="1"/>
          </p:nvPr>
        </p:nvSpPr>
        <p:spPr/>
        <p:txBody>
          <a:bodyPr/>
          <a:lstStyle/>
          <a:p>
            <a:r>
              <a:rPr lang="tr-TR" dirty="0" smtClean="0"/>
              <a:t>3*4+5*6 </a:t>
            </a:r>
          </a:p>
          <a:p>
            <a:r>
              <a:rPr lang="tr-TR" dirty="0" smtClean="0"/>
              <a:t>(3 * 4) + (5 * 6)</a:t>
            </a:r>
            <a:r>
              <a:rPr lang="tr-TR" b="1" dirty="0" smtClean="0"/>
              <a:t> =</a:t>
            </a:r>
            <a:r>
              <a:rPr lang="tr-TR" dirty="0" smtClean="0"/>
              <a:t> </a:t>
            </a:r>
            <a:r>
              <a:rPr lang="tr-TR" b="1" dirty="0" smtClean="0"/>
              <a:t>3 4 * 5 6 * +</a:t>
            </a:r>
            <a:r>
              <a:rPr lang="tr-TR" dirty="0" smtClean="0"/>
              <a:t> </a:t>
            </a:r>
          </a:p>
          <a:p>
            <a:endParaRPr lang="tr-TR" dirty="0"/>
          </a:p>
        </p:txBody>
      </p:sp>
      <p:pic>
        <p:nvPicPr>
          <p:cNvPr id="59394" name="Picture 2"/>
          <p:cNvPicPr>
            <a:picLocks noChangeAspect="1" noChangeArrowheads="1"/>
          </p:cNvPicPr>
          <p:nvPr/>
        </p:nvPicPr>
        <p:blipFill>
          <a:blip r:embed="rId2" cstate="print"/>
          <a:srcRect/>
          <a:stretch>
            <a:fillRect/>
          </a:stretch>
        </p:blipFill>
        <p:spPr bwMode="auto">
          <a:xfrm>
            <a:off x="1979712" y="3645024"/>
            <a:ext cx="4845051" cy="1268338"/>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err="1" smtClean="0"/>
              <a:t>Instruction</a:t>
            </a:r>
            <a:r>
              <a:rPr lang="tr-TR" dirty="0" smtClean="0"/>
              <a:t> </a:t>
            </a:r>
            <a:r>
              <a:rPr lang="tr-TR" dirty="0" err="1" smtClean="0"/>
              <a:t>Formats</a:t>
            </a:r>
            <a:endParaRPr lang="tr-TR" dirty="0"/>
          </a:p>
        </p:txBody>
      </p:sp>
      <p:sp>
        <p:nvSpPr>
          <p:cNvPr id="3" name="2 İçerik Yer Tutucusu"/>
          <p:cNvSpPr>
            <a:spLocks noGrp="1"/>
          </p:cNvSpPr>
          <p:nvPr>
            <p:ph idx="1"/>
          </p:nvPr>
        </p:nvSpPr>
        <p:spPr/>
        <p:txBody>
          <a:bodyPr/>
          <a:lstStyle/>
          <a:p>
            <a:r>
              <a:rPr lang="tr-TR" sz="2400" dirty="0" smtClean="0"/>
              <a:t>Buyruk biçimlerinde en genel temsil:</a:t>
            </a:r>
          </a:p>
          <a:p>
            <a:endParaRPr lang="tr-TR" sz="2400" dirty="0" smtClean="0"/>
          </a:p>
          <a:p>
            <a:endParaRPr lang="tr-TR" sz="2400" dirty="0" smtClean="0"/>
          </a:p>
          <a:p>
            <a:r>
              <a:rPr lang="tr-TR" sz="2400" dirty="0" smtClean="0"/>
              <a:t>Buyrukların icrası bellek ve işlemci yazaçlarında saklanan veriler üzerinde olur.</a:t>
            </a:r>
          </a:p>
          <a:p>
            <a:r>
              <a:rPr lang="tr-TR" sz="2400" dirty="0" smtClean="0"/>
              <a:t>Eğer CPU da 16 yazaç varsa yazaç adresleri için 4 bit gerekir.</a:t>
            </a:r>
          </a:p>
          <a:p>
            <a:r>
              <a:rPr lang="tr-TR" sz="2400" dirty="0" smtClean="0"/>
              <a:t>Bilgisayarların çoğu 3 farklı CPU kurulumuna bağlıdır:</a:t>
            </a:r>
          </a:p>
          <a:p>
            <a:pPr lvl="1"/>
            <a:r>
              <a:rPr lang="tr-TR" sz="2000" dirty="0" smtClean="0"/>
              <a:t>Tek AC kurulumu</a:t>
            </a:r>
          </a:p>
          <a:p>
            <a:pPr lvl="1"/>
            <a:r>
              <a:rPr lang="tr-TR" sz="2000" dirty="0" smtClean="0"/>
              <a:t>Genel yazaç kurulumu</a:t>
            </a:r>
          </a:p>
          <a:p>
            <a:pPr lvl="1"/>
            <a:r>
              <a:rPr lang="tr-TR" sz="2000" dirty="0" smtClean="0"/>
              <a:t>Yığın kurulumu</a:t>
            </a:r>
            <a:endParaRPr lang="tr-TR" sz="2000" dirty="0"/>
          </a:p>
        </p:txBody>
      </p:sp>
      <p:pic>
        <p:nvPicPr>
          <p:cNvPr id="60418" name="Picture 2"/>
          <p:cNvPicPr>
            <a:picLocks noChangeAspect="1" noChangeArrowheads="1"/>
          </p:cNvPicPr>
          <p:nvPr/>
        </p:nvPicPr>
        <p:blipFill>
          <a:blip r:embed="rId2" cstate="print"/>
          <a:srcRect/>
          <a:stretch>
            <a:fillRect/>
          </a:stretch>
        </p:blipFill>
        <p:spPr bwMode="auto">
          <a:xfrm>
            <a:off x="1115616" y="2348880"/>
            <a:ext cx="4603429" cy="936104"/>
          </a:xfrm>
          <a:prstGeom prst="rect">
            <a:avLst/>
          </a:prstGeom>
          <a:noFill/>
          <a:ln w="9525">
            <a:noFill/>
            <a:miter lim="800000"/>
            <a:headEnd/>
            <a:tailEnd/>
          </a:ln>
        </p:spPr>
      </p:pic>
      <p:pic>
        <p:nvPicPr>
          <p:cNvPr id="54274" name="Picture 2"/>
          <p:cNvPicPr>
            <a:picLocks noChangeAspect="1" noChangeArrowheads="1"/>
          </p:cNvPicPr>
          <p:nvPr/>
        </p:nvPicPr>
        <p:blipFill>
          <a:blip r:embed="rId3" cstate="print"/>
          <a:srcRect/>
          <a:stretch>
            <a:fillRect/>
          </a:stretch>
        </p:blipFill>
        <p:spPr bwMode="auto">
          <a:xfrm>
            <a:off x="5796136" y="2564904"/>
            <a:ext cx="3347864" cy="379899"/>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err="1" smtClean="0"/>
              <a:t>Instruction</a:t>
            </a:r>
            <a:r>
              <a:rPr lang="tr-TR" dirty="0" smtClean="0"/>
              <a:t> </a:t>
            </a:r>
            <a:r>
              <a:rPr lang="tr-TR" dirty="0" err="1" smtClean="0"/>
              <a:t>Formats</a:t>
            </a:r>
            <a:r>
              <a:rPr lang="tr-TR" dirty="0" smtClean="0"/>
              <a:t> </a:t>
            </a:r>
            <a:endParaRPr lang="tr-TR" dirty="0"/>
          </a:p>
        </p:txBody>
      </p:sp>
      <p:sp>
        <p:nvSpPr>
          <p:cNvPr id="3" name="2 İçerik Yer Tutucusu"/>
          <p:cNvSpPr>
            <a:spLocks noGrp="1"/>
          </p:cNvSpPr>
          <p:nvPr>
            <p:ph idx="1"/>
          </p:nvPr>
        </p:nvSpPr>
        <p:spPr/>
        <p:txBody>
          <a:bodyPr/>
          <a:lstStyle/>
          <a:p>
            <a:r>
              <a:rPr lang="tr-TR" sz="2400" dirty="0" smtClean="0"/>
              <a:t>(A+B)*(C+D)</a:t>
            </a:r>
          </a:p>
          <a:p>
            <a:r>
              <a:rPr lang="tr-TR" sz="2400" dirty="0" err="1" smtClean="0"/>
              <a:t>Three</a:t>
            </a:r>
            <a:r>
              <a:rPr lang="tr-TR" sz="2400" dirty="0" smtClean="0"/>
              <a:t>-</a:t>
            </a:r>
            <a:r>
              <a:rPr lang="tr-TR" sz="2400" dirty="0" err="1" smtClean="0"/>
              <a:t>address</a:t>
            </a:r>
            <a:r>
              <a:rPr lang="tr-TR" sz="2400" dirty="0" smtClean="0"/>
              <a:t> </a:t>
            </a:r>
            <a:r>
              <a:rPr lang="tr-TR" sz="2400" dirty="0" err="1" smtClean="0"/>
              <a:t>instructions</a:t>
            </a:r>
            <a:r>
              <a:rPr lang="tr-TR" sz="2400" dirty="0" smtClean="0"/>
              <a:t>:</a:t>
            </a:r>
          </a:p>
          <a:p>
            <a:endParaRPr lang="tr-TR" sz="2400" dirty="0" smtClean="0"/>
          </a:p>
          <a:p>
            <a:endParaRPr lang="tr-TR" sz="2400" dirty="0" smtClean="0"/>
          </a:p>
          <a:p>
            <a:r>
              <a:rPr lang="tr-TR" sz="2400" dirty="0" err="1" smtClean="0"/>
              <a:t>Two</a:t>
            </a:r>
            <a:r>
              <a:rPr lang="tr-TR" sz="2400" dirty="0" smtClean="0"/>
              <a:t>-</a:t>
            </a:r>
            <a:r>
              <a:rPr lang="tr-TR" sz="2400" dirty="0" err="1" smtClean="0"/>
              <a:t>address</a:t>
            </a:r>
            <a:r>
              <a:rPr lang="tr-TR" sz="2400" dirty="0" smtClean="0"/>
              <a:t> </a:t>
            </a:r>
            <a:r>
              <a:rPr lang="tr-TR" sz="2400" dirty="0" err="1" smtClean="0"/>
              <a:t>instructions</a:t>
            </a:r>
            <a:r>
              <a:rPr lang="tr-TR" sz="2400" dirty="0" smtClean="0"/>
              <a:t>:</a:t>
            </a:r>
          </a:p>
          <a:p>
            <a:endParaRPr lang="tr-TR" sz="2400" dirty="0"/>
          </a:p>
        </p:txBody>
      </p:sp>
      <p:pic>
        <p:nvPicPr>
          <p:cNvPr id="61442" name="Picture 2"/>
          <p:cNvPicPr>
            <a:picLocks noChangeAspect="1" noChangeArrowheads="1"/>
          </p:cNvPicPr>
          <p:nvPr/>
        </p:nvPicPr>
        <p:blipFill>
          <a:blip r:embed="rId2" cstate="print"/>
          <a:srcRect/>
          <a:stretch>
            <a:fillRect/>
          </a:stretch>
        </p:blipFill>
        <p:spPr bwMode="auto">
          <a:xfrm>
            <a:off x="1907704" y="2924944"/>
            <a:ext cx="3640404" cy="720080"/>
          </a:xfrm>
          <a:prstGeom prst="rect">
            <a:avLst/>
          </a:prstGeom>
          <a:noFill/>
          <a:ln w="9525">
            <a:noFill/>
            <a:miter lim="800000"/>
            <a:headEnd/>
            <a:tailEnd/>
          </a:ln>
        </p:spPr>
      </p:pic>
      <p:pic>
        <p:nvPicPr>
          <p:cNvPr id="61443" name="Picture 3"/>
          <p:cNvPicPr>
            <a:picLocks noChangeAspect="1" noChangeArrowheads="1"/>
          </p:cNvPicPr>
          <p:nvPr/>
        </p:nvPicPr>
        <p:blipFill>
          <a:blip r:embed="rId3" cstate="print"/>
          <a:srcRect/>
          <a:stretch>
            <a:fillRect/>
          </a:stretch>
        </p:blipFill>
        <p:spPr bwMode="auto">
          <a:xfrm>
            <a:off x="1979712" y="4365104"/>
            <a:ext cx="3024336" cy="1290557"/>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 </a:t>
            </a:r>
            <a:endParaRPr lang="tr-TR" dirty="0"/>
          </a:p>
        </p:txBody>
      </p:sp>
      <p:sp>
        <p:nvSpPr>
          <p:cNvPr id="3" name="2 İçerik Yer Tutucusu"/>
          <p:cNvSpPr>
            <a:spLocks noGrp="1"/>
          </p:cNvSpPr>
          <p:nvPr>
            <p:ph idx="1"/>
          </p:nvPr>
        </p:nvSpPr>
        <p:spPr>
          <a:xfrm>
            <a:off x="685800" y="476672"/>
            <a:ext cx="7772400" cy="5619328"/>
          </a:xfrm>
        </p:spPr>
        <p:txBody>
          <a:bodyPr/>
          <a:lstStyle/>
          <a:p>
            <a:r>
              <a:rPr lang="tr-TR" sz="2400" dirty="0" err="1" smtClean="0"/>
              <a:t>one</a:t>
            </a:r>
            <a:r>
              <a:rPr lang="tr-TR" sz="2400" dirty="0" smtClean="0"/>
              <a:t>-</a:t>
            </a:r>
            <a:r>
              <a:rPr lang="tr-TR" sz="2400" dirty="0" err="1" smtClean="0"/>
              <a:t>address</a:t>
            </a:r>
            <a:r>
              <a:rPr lang="tr-TR" sz="2400" dirty="0" smtClean="0"/>
              <a:t> </a:t>
            </a:r>
            <a:r>
              <a:rPr lang="tr-TR" sz="2400" dirty="0" err="1" smtClean="0"/>
              <a:t>instructions</a:t>
            </a:r>
            <a:r>
              <a:rPr lang="tr-TR" sz="2400" dirty="0" smtClean="0"/>
              <a:t>:</a:t>
            </a:r>
          </a:p>
          <a:p>
            <a:endParaRPr lang="tr-TR" sz="2400" dirty="0" smtClean="0"/>
          </a:p>
          <a:p>
            <a:endParaRPr lang="tr-TR" sz="2400" dirty="0" smtClean="0"/>
          </a:p>
          <a:p>
            <a:endParaRPr lang="tr-TR" sz="2400" dirty="0" smtClean="0"/>
          </a:p>
          <a:p>
            <a:r>
              <a:rPr lang="tr-TR" sz="2400" dirty="0" err="1" smtClean="0"/>
              <a:t>zero</a:t>
            </a:r>
            <a:r>
              <a:rPr lang="tr-TR" sz="2400" dirty="0" smtClean="0"/>
              <a:t>-</a:t>
            </a:r>
            <a:r>
              <a:rPr lang="tr-TR" sz="2400" dirty="0" err="1" smtClean="0"/>
              <a:t>address</a:t>
            </a:r>
            <a:r>
              <a:rPr lang="tr-TR" sz="2400" dirty="0" smtClean="0"/>
              <a:t> </a:t>
            </a:r>
            <a:r>
              <a:rPr lang="tr-TR" sz="2400" dirty="0" err="1" smtClean="0"/>
              <a:t>instructions</a:t>
            </a:r>
            <a:r>
              <a:rPr lang="tr-TR" sz="2400" dirty="0" smtClean="0"/>
              <a:t>:</a:t>
            </a:r>
          </a:p>
          <a:p>
            <a:endParaRPr lang="tr-TR" sz="2400" dirty="0" smtClean="0"/>
          </a:p>
          <a:p>
            <a:endParaRPr lang="tr-TR" sz="2400" dirty="0" smtClean="0"/>
          </a:p>
          <a:p>
            <a:endParaRPr lang="tr-TR" sz="2400" dirty="0" smtClean="0"/>
          </a:p>
          <a:p>
            <a:endParaRPr lang="tr-TR" sz="2400" dirty="0" smtClean="0"/>
          </a:p>
          <a:p>
            <a:r>
              <a:rPr lang="tr-TR" sz="2400" dirty="0" smtClean="0"/>
              <a:t>RISC-</a:t>
            </a:r>
            <a:r>
              <a:rPr lang="tr-TR" sz="2400" dirty="0" err="1" smtClean="0"/>
              <a:t>address</a:t>
            </a:r>
            <a:r>
              <a:rPr lang="tr-TR" sz="2400" dirty="0" smtClean="0"/>
              <a:t> </a:t>
            </a:r>
            <a:r>
              <a:rPr lang="tr-TR" sz="2400" dirty="0" err="1" smtClean="0"/>
              <a:t>instructions</a:t>
            </a:r>
            <a:r>
              <a:rPr lang="tr-TR" sz="2400" dirty="0" smtClean="0"/>
              <a:t>:</a:t>
            </a:r>
          </a:p>
          <a:p>
            <a:endParaRPr lang="tr-TR" sz="2400" dirty="0"/>
          </a:p>
        </p:txBody>
      </p:sp>
      <p:pic>
        <p:nvPicPr>
          <p:cNvPr id="62466" name="Picture 2"/>
          <p:cNvPicPr>
            <a:picLocks noChangeAspect="1" noChangeArrowheads="1"/>
          </p:cNvPicPr>
          <p:nvPr/>
        </p:nvPicPr>
        <p:blipFill>
          <a:blip r:embed="rId2" cstate="print"/>
          <a:srcRect/>
          <a:stretch>
            <a:fillRect/>
          </a:stretch>
        </p:blipFill>
        <p:spPr bwMode="auto">
          <a:xfrm>
            <a:off x="1835696" y="836712"/>
            <a:ext cx="2952328" cy="1462621"/>
          </a:xfrm>
          <a:prstGeom prst="rect">
            <a:avLst/>
          </a:prstGeom>
          <a:noFill/>
          <a:ln w="9525">
            <a:noFill/>
            <a:miter lim="800000"/>
            <a:headEnd/>
            <a:tailEnd/>
          </a:ln>
        </p:spPr>
      </p:pic>
      <p:pic>
        <p:nvPicPr>
          <p:cNvPr id="62467" name="Picture 3"/>
          <p:cNvPicPr>
            <a:picLocks noChangeAspect="1" noChangeArrowheads="1"/>
          </p:cNvPicPr>
          <p:nvPr/>
        </p:nvPicPr>
        <p:blipFill>
          <a:blip r:embed="rId3" cstate="print"/>
          <a:srcRect/>
          <a:stretch>
            <a:fillRect/>
          </a:stretch>
        </p:blipFill>
        <p:spPr bwMode="auto">
          <a:xfrm>
            <a:off x="1835696" y="2708920"/>
            <a:ext cx="3384376" cy="1517134"/>
          </a:xfrm>
          <a:prstGeom prst="rect">
            <a:avLst/>
          </a:prstGeom>
          <a:noFill/>
          <a:ln w="9525">
            <a:noFill/>
            <a:miter lim="800000"/>
            <a:headEnd/>
            <a:tailEnd/>
          </a:ln>
        </p:spPr>
      </p:pic>
      <p:pic>
        <p:nvPicPr>
          <p:cNvPr id="62468" name="Picture 4"/>
          <p:cNvPicPr>
            <a:picLocks noChangeAspect="1" noChangeArrowheads="1"/>
          </p:cNvPicPr>
          <p:nvPr/>
        </p:nvPicPr>
        <p:blipFill>
          <a:blip r:embed="rId4" cstate="print"/>
          <a:srcRect/>
          <a:stretch>
            <a:fillRect/>
          </a:stretch>
        </p:blipFill>
        <p:spPr bwMode="auto">
          <a:xfrm>
            <a:off x="1763688" y="4941168"/>
            <a:ext cx="3600400" cy="1745232"/>
          </a:xfrm>
          <a:prstGeom prst="rect">
            <a:avLst/>
          </a:prstGeom>
          <a:noFill/>
          <a:ln w="9525">
            <a:noFill/>
            <a:miter lim="800000"/>
            <a:headEnd/>
            <a:tailEnd/>
          </a:ln>
        </p:spPr>
      </p:pic>
      <p:sp>
        <p:nvSpPr>
          <p:cNvPr id="7" name="6 Dikdörtgen"/>
          <p:cNvSpPr/>
          <p:nvPr/>
        </p:nvSpPr>
        <p:spPr>
          <a:xfrm>
            <a:off x="6084168" y="476672"/>
            <a:ext cx="1951175" cy="461665"/>
          </a:xfrm>
          <a:prstGeom prst="rect">
            <a:avLst/>
          </a:prstGeom>
        </p:spPr>
        <p:txBody>
          <a:bodyPr wrap="none">
            <a:spAutoFit/>
          </a:bodyPr>
          <a:lstStyle/>
          <a:p>
            <a:r>
              <a:rPr lang="tr-TR" dirty="0" smtClean="0"/>
              <a:t>(A+B)*(C+D)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err="1" smtClean="0"/>
              <a:t>Addressing</a:t>
            </a:r>
            <a:r>
              <a:rPr lang="tr-TR" dirty="0" smtClean="0"/>
              <a:t> </a:t>
            </a:r>
            <a:r>
              <a:rPr lang="tr-TR" dirty="0" err="1" smtClean="0"/>
              <a:t>Modes</a:t>
            </a:r>
            <a:endParaRPr lang="tr-TR" dirty="0"/>
          </a:p>
        </p:txBody>
      </p:sp>
      <p:sp>
        <p:nvSpPr>
          <p:cNvPr id="3" name="2 İçerik Yer Tutucusu"/>
          <p:cNvSpPr>
            <a:spLocks noGrp="1"/>
          </p:cNvSpPr>
          <p:nvPr>
            <p:ph idx="1"/>
          </p:nvPr>
        </p:nvSpPr>
        <p:spPr>
          <a:xfrm>
            <a:off x="685800" y="1628800"/>
            <a:ext cx="7772400" cy="4467200"/>
          </a:xfrm>
        </p:spPr>
        <p:txBody>
          <a:bodyPr/>
          <a:lstStyle/>
          <a:p>
            <a:r>
              <a:rPr lang="tr-TR" sz="2400" dirty="0" smtClean="0"/>
              <a:t>Buyruk adresleme </a:t>
            </a:r>
            <a:r>
              <a:rPr lang="tr-TR" sz="2400" dirty="0" err="1" smtClean="0"/>
              <a:t>modu</a:t>
            </a:r>
            <a:r>
              <a:rPr lang="tr-TR" sz="2400" dirty="0" smtClean="0"/>
              <a:t>: program yürütülürken verinin seçilme şeklini belirler.</a:t>
            </a:r>
          </a:p>
          <a:p>
            <a:r>
              <a:rPr lang="tr-TR" sz="2400" dirty="0" smtClean="0"/>
              <a:t>Temel sayısal bilgisayarda I biti ile belirlenir. (doğrudan/dolaylı adres) </a:t>
            </a:r>
            <a:endParaRPr lang="tr-TR" sz="2400" dirty="0"/>
          </a:p>
        </p:txBody>
      </p:sp>
      <p:graphicFrame>
        <p:nvGraphicFramePr>
          <p:cNvPr id="35841" name="Object 4"/>
          <p:cNvGraphicFramePr>
            <a:graphicFrameLocks noChangeAspect="1"/>
          </p:cNvGraphicFramePr>
          <p:nvPr/>
        </p:nvGraphicFramePr>
        <p:xfrm>
          <a:off x="1835696" y="3789040"/>
          <a:ext cx="5940152" cy="2807841"/>
        </p:xfrm>
        <a:graphic>
          <a:graphicData uri="http://schemas.openxmlformats.org/presentationml/2006/ole">
            <p:oleObj spid="_x0000_s35841" name="Bit Eşlem Resmi" r:id="rId3" imgW="5238095" imgH="2476190" progId="PBrush">
              <p:embed/>
            </p:oleObj>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0" y="0"/>
            <a:ext cx="9144000" cy="6555641"/>
          </a:xfrm>
          <a:prstGeom prst="rect">
            <a:avLst/>
          </a:prstGeom>
          <a:noFill/>
          <a:ln w="9525">
            <a:noFill/>
            <a:miter lim="800000"/>
            <a:headEnd/>
            <a:tailEnd/>
          </a:ln>
        </p:spPr>
        <p:txBody>
          <a:bodyPr>
            <a:spAutoFit/>
          </a:bodyPr>
          <a:lstStyle/>
          <a:p>
            <a:pPr>
              <a:buFontTx/>
              <a:buChar char="•"/>
            </a:pPr>
            <a:r>
              <a:rPr lang="tr-TR" sz="1400" dirty="0" smtClean="0"/>
              <a:t>Tabloda </a:t>
            </a:r>
            <a:r>
              <a:rPr lang="tr-TR" sz="1400" dirty="0"/>
              <a:t>ADR: adres ve NBR: sayı olarak tanımlanmıştır. </a:t>
            </a:r>
          </a:p>
          <a:p>
            <a:pPr>
              <a:buFontTx/>
              <a:buChar char="•"/>
            </a:pPr>
            <a:r>
              <a:rPr lang="tr-TR" sz="1400" dirty="0"/>
              <a:t>X veya XR indeks için kullanılan hızlı belleği tanımlamaktadır. </a:t>
            </a:r>
            <a:br>
              <a:rPr lang="tr-TR" sz="1400" dirty="0"/>
            </a:br>
            <a:endParaRPr lang="tr-TR" sz="1400" dirty="0"/>
          </a:p>
          <a:p>
            <a:pPr>
              <a:buFontTx/>
              <a:buChar char="•"/>
            </a:pPr>
            <a:r>
              <a:rPr lang="tr-TR" sz="1400" b="1" dirty="0"/>
              <a:t>Doğrudan </a:t>
            </a:r>
            <a:r>
              <a:rPr lang="tr-TR" sz="1400" b="1" dirty="0" err="1"/>
              <a:t>mod</a:t>
            </a:r>
            <a:r>
              <a:rPr lang="tr-TR" sz="1400" b="1" dirty="0"/>
              <a:t> (</a:t>
            </a:r>
            <a:r>
              <a:rPr lang="tr-TR" sz="1400" b="1" dirty="0" err="1"/>
              <a:t>direct</a:t>
            </a:r>
            <a:r>
              <a:rPr lang="tr-TR" sz="1400" b="1" dirty="0"/>
              <a:t> </a:t>
            </a:r>
            <a:r>
              <a:rPr lang="tr-TR" sz="1400" b="1" dirty="0" err="1"/>
              <a:t>addressing</a:t>
            </a:r>
            <a:r>
              <a:rPr lang="tr-TR" sz="1400" b="1" dirty="0"/>
              <a:t> </a:t>
            </a:r>
            <a:r>
              <a:rPr lang="tr-TR" sz="1400" b="1" dirty="0" err="1"/>
              <a:t>mode</a:t>
            </a:r>
            <a:r>
              <a:rPr lang="tr-TR" sz="1400" b="1" dirty="0"/>
              <a:t>):</a:t>
            </a:r>
            <a:r>
              <a:rPr lang="tr-TR" sz="1400" dirty="0"/>
              <a:t> komutun adres alanı efektif adresi verir. </a:t>
            </a:r>
            <a:r>
              <a:rPr lang="tr-TR" sz="1400" dirty="0" err="1"/>
              <a:t>Operand</a:t>
            </a:r>
            <a:r>
              <a:rPr lang="tr-TR" sz="1400" dirty="0"/>
              <a:t> bu adreste yer alır. </a:t>
            </a:r>
            <a:r>
              <a:rPr lang="tr-TR" sz="1400" dirty="0" err="1"/>
              <a:t>Notasyonunda</a:t>
            </a:r>
            <a:r>
              <a:rPr lang="tr-TR" sz="1400" dirty="0"/>
              <a:t> herhangi bir takı kullanılmaz.</a:t>
            </a:r>
            <a:br>
              <a:rPr lang="tr-TR" sz="1400" dirty="0"/>
            </a:br>
            <a:endParaRPr lang="tr-TR" sz="1400" dirty="0"/>
          </a:p>
          <a:p>
            <a:pPr>
              <a:buFontTx/>
              <a:buChar char="•"/>
            </a:pPr>
            <a:r>
              <a:rPr lang="tr-TR" sz="1400" b="1" dirty="0"/>
              <a:t>Dolaylı </a:t>
            </a:r>
            <a:r>
              <a:rPr lang="tr-TR" sz="1400" b="1" dirty="0" err="1"/>
              <a:t>mod</a:t>
            </a:r>
            <a:r>
              <a:rPr lang="tr-TR" sz="1400" b="1" dirty="0"/>
              <a:t> (</a:t>
            </a:r>
            <a:r>
              <a:rPr lang="tr-TR" sz="1400" b="1" dirty="0" err="1"/>
              <a:t>indirect</a:t>
            </a:r>
            <a:r>
              <a:rPr lang="tr-TR" sz="1400" b="1" dirty="0"/>
              <a:t> </a:t>
            </a:r>
            <a:r>
              <a:rPr lang="tr-TR" sz="1400" b="1" dirty="0" err="1"/>
              <a:t>addressing</a:t>
            </a:r>
            <a:r>
              <a:rPr lang="tr-TR" sz="1400" b="1" dirty="0"/>
              <a:t> </a:t>
            </a:r>
            <a:r>
              <a:rPr lang="tr-TR" sz="1400" b="1" dirty="0" err="1"/>
              <a:t>mode</a:t>
            </a:r>
            <a:r>
              <a:rPr lang="tr-TR" sz="1400" b="1" dirty="0"/>
              <a:t>):</a:t>
            </a:r>
            <a:r>
              <a:rPr lang="tr-TR" sz="1400" dirty="0"/>
              <a:t> komutun adres alanı, operandın efektif adresinin saklandığı yerin adresidir. AC&lt;=M[M[ADR]] ifadesi ile adresin adresinden operandın elde edildiği gösterilmiştir. </a:t>
            </a:r>
            <a:br>
              <a:rPr lang="tr-TR" sz="1400" dirty="0"/>
            </a:br>
            <a:endParaRPr lang="tr-TR" sz="1400" dirty="0"/>
          </a:p>
          <a:p>
            <a:pPr>
              <a:buFontTx/>
              <a:buChar char="•"/>
            </a:pPr>
            <a:r>
              <a:rPr lang="tr-TR" sz="1400" b="1" dirty="0"/>
              <a:t>Bağıl adres </a:t>
            </a:r>
            <a:r>
              <a:rPr lang="tr-TR" sz="1400" b="1" dirty="0" err="1"/>
              <a:t>modu</a:t>
            </a:r>
            <a:r>
              <a:rPr lang="tr-TR" sz="1400" b="1" dirty="0"/>
              <a:t> (</a:t>
            </a:r>
            <a:r>
              <a:rPr lang="tr-TR" sz="1400" b="1" dirty="0" err="1"/>
              <a:t>relative</a:t>
            </a:r>
            <a:r>
              <a:rPr lang="tr-TR" sz="1400" b="1" dirty="0"/>
              <a:t> </a:t>
            </a:r>
            <a:r>
              <a:rPr lang="tr-TR" sz="1400" b="1" dirty="0" err="1"/>
              <a:t>addressing</a:t>
            </a:r>
            <a:r>
              <a:rPr lang="tr-TR" sz="1400" b="1" dirty="0"/>
              <a:t> </a:t>
            </a:r>
            <a:r>
              <a:rPr lang="tr-TR" sz="1400" b="1" dirty="0" err="1"/>
              <a:t>mode</a:t>
            </a:r>
            <a:r>
              <a:rPr lang="tr-TR" sz="1400" b="1" dirty="0"/>
              <a:t>):</a:t>
            </a:r>
            <a:r>
              <a:rPr lang="tr-TR" sz="1400" dirty="0"/>
              <a:t> bu </a:t>
            </a:r>
            <a:r>
              <a:rPr lang="tr-TR" sz="1400" dirty="0" err="1"/>
              <a:t>modda</a:t>
            </a:r>
            <a:r>
              <a:rPr lang="tr-TR" sz="1400" dirty="0"/>
              <a:t> program sayıcı (PC) komutun adres alanı ile toplanır. Elde edilen adres efektif adres olup, </a:t>
            </a:r>
            <a:r>
              <a:rPr lang="tr-TR" sz="1400" dirty="0" err="1"/>
              <a:t>operand</a:t>
            </a:r>
            <a:r>
              <a:rPr lang="tr-TR" sz="1400" dirty="0"/>
              <a:t> bu adresten alınır. Elde edilen adresin PC değerine yani sonraki adresin değerine bağlı olduğu gözlenmelidir. AC&lt;=M[PC+ADR] ifadesi bu </a:t>
            </a:r>
            <a:r>
              <a:rPr lang="tr-TR" sz="1400" dirty="0" err="1"/>
              <a:t>modu</a:t>
            </a:r>
            <a:r>
              <a:rPr lang="tr-TR" sz="1400" dirty="0"/>
              <a:t> net olarak açıklar. </a:t>
            </a:r>
          </a:p>
          <a:p>
            <a:pPr>
              <a:buFontTx/>
              <a:buChar char="•"/>
            </a:pPr>
            <a:endParaRPr lang="tr-TR" sz="1400" dirty="0"/>
          </a:p>
          <a:p>
            <a:pPr>
              <a:buFontTx/>
              <a:buChar char="•"/>
            </a:pPr>
            <a:r>
              <a:rPr lang="tr-TR" sz="1400" b="1" dirty="0" err="1"/>
              <a:t>Operandlı</a:t>
            </a:r>
            <a:r>
              <a:rPr lang="tr-TR" sz="1400" b="1" dirty="0"/>
              <a:t> </a:t>
            </a:r>
            <a:r>
              <a:rPr lang="tr-TR" sz="1400" b="1" dirty="0" err="1"/>
              <a:t>mod</a:t>
            </a:r>
            <a:r>
              <a:rPr lang="tr-TR" sz="1400" b="1" dirty="0"/>
              <a:t> (</a:t>
            </a:r>
            <a:r>
              <a:rPr lang="tr-TR" sz="1400" b="1" dirty="0" err="1"/>
              <a:t>immediate</a:t>
            </a:r>
            <a:r>
              <a:rPr lang="tr-TR" sz="1400" b="1" dirty="0"/>
              <a:t> </a:t>
            </a:r>
            <a:r>
              <a:rPr lang="tr-TR" sz="1400" b="1" dirty="0" err="1"/>
              <a:t>adressing</a:t>
            </a:r>
            <a:r>
              <a:rPr lang="tr-TR" sz="1400" b="1" dirty="0"/>
              <a:t> </a:t>
            </a:r>
            <a:r>
              <a:rPr lang="tr-TR" sz="1400" b="1" dirty="0" err="1"/>
              <a:t>mode</a:t>
            </a:r>
            <a:r>
              <a:rPr lang="tr-TR" sz="1400" b="1" dirty="0"/>
              <a:t>):</a:t>
            </a:r>
            <a:r>
              <a:rPr lang="tr-TR" sz="1400" dirty="0"/>
              <a:t> </a:t>
            </a:r>
            <a:r>
              <a:rPr lang="tr-TR" sz="1400" dirty="0" err="1"/>
              <a:t>operand</a:t>
            </a:r>
            <a:r>
              <a:rPr lang="tr-TR" sz="1400" dirty="0"/>
              <a:t> komutun adres kısmında olup, herhangi bir efektif adres hesaplamasına gerek yoktur. # </a:t>
            </a:r>
            <a:r>
              <a:rPr lang="tr-TR" sz="1400" dirty="0" err="1"/>
              <a:t>notasyonu</a:t>
            </a:r>
            <a:r>
              <a:rPr lang="tr-TR" sz="1400" dirty="0"/>
              <a:t> anında </a:t>
            </a:r>
            <a:r>
              <a:rPr lang="tr-TR" sz="1400" dirty="0" err="1"/>
              <a:t>modu</a:t>
            </a:r>
            <a:r>
              <a:rPr lang="tr-TR" sz="1400" dirty="0"/>
              <a:t> tanımlar. AC&lt;=NBR ile sayı </a:t>
            </a:r>
            <a:r>
              <a:rPr lang="tr-TR" sz="1400" dirty="0" err="1"/>
              <a:t>AC'ye</a:t>
            </a:r>
            <a:r>
              <a:rPr lang="tr-TR" sz="1400" dirty="0"/>
              <a:t> yüklenir. </a:t>
            </a:r>
          </a:p>
          <a:p>
            <a:endParaRPr lang="tr-TR" sz="1400" dirty="0"/>
          </a:p>
          <a:p>
            <a:r>
              <a:rPr lang="tr-TR" sz="1400" b="1" dirty="0"/>
              <a:t>İndeks </a:t>
            </a:r>
            <a:r>
              <a:rPr lang="tr-TR" sz="1400" b="1" dirty="0" err="1"/>
              <a:t>mod</a:t>
            </a:r>
            <a:r>
              <a:rPr lang="tr-TR" sz="1400" b="1" dirty="0"/>
              <a:t> (</a:t>
            </a:r>
            <a:r>
              <a:rPr lang="tr-TR" sz="1400" b="1" dirty="0" err="1"/>
              <a:t>index</a:t>
            </a:r>
            <a:r>
              <a:rPr lang="tr-TR" sz="1400" b="1" dirty="0"/>
              <a:t> </a:t>
            </a:r>
            <a:r>
              <a:rPr lang="tr-TR" sz="1400" b="1" dirty="0" err="1"/>
              <a:t>addressing</a:t>
            </a:r>
            <a:r>
              <a:rPr lang="tr-TR" sz="1400" b="1" dirty="0"/>
              <a:t> </a:t>
            </a:r>
            <a:r>
              <a:rPr lang="tr-TR" sz="1400" b="1" dirty="0" err="1"/>
              <a:t>mode</a:t>
            </a:r>
            <a:r>
              <a:rPr lang="tr-TR" sz="1400" b="1" dirty="0"/>
              <a:t>):</a:t>
            </a:r>
            <a:r>
              <a:rPr lang="tr-TR" sz="1400" dirty="0"/>
              <a:t> operandın efektif adresi, komutun adres alanı ve X </a:t>
            </a:r>
            <a:r>
              <a:rPr lang="tr-TR" sz="1400" dirty="0" err="1"/>
              <a:t>index</a:t>
            </a:r>
            <a:r>
              <a:rPr lang="tr-TR" sz="1400" dirty="0"/>
              <a:t> hızlı belleğinin toplamı olarak hesaplanır. ADR(X) </a:t>
            </a:r>
            <a:r>
              <a:rPr lang="tr-TR" sz="1400" dirty="0" err="1"/>
              <a:t>notasyonu</a:t>
            </a:r>
            <a:r>
              <a:rPr lang="tr-TR" sz="1400" dirty="0"/>
              <a:t> adres ve X belleğini tanımlar. AC&lt;=M[ADR+X] ifadesi operandın elde edilip </a:t>
            </a:r>
            <a:r>
              <a:rPr lang="tr-TR" sz="1400" dirty="0" err="1"/>
              <a:t>AC'ye</a:t>
            </a:r>
            <a:r>
              <a:rPr lang="tr-TR" sz="1400" dirty="0"/>
              <a:t> yüklendiğini açıklar. Komutun adres değeri ve indeks belleği farkıyla </a:t>
            </a:r>
            <a:r>
              <a:rPr lang="tr-TR" sz="1400" dirty="0" err="1"/>
              <a:t>operandlara</a:t>
            </a:r>
            <a:r>
              <a:rPr lang="tr-TR" sz="1400" dirty="0"/>
              <a:t> erişilir. Dizi elemanlarına bu yolla kolaylıkla erişilebilir.</a:t>
            </a:r>
          </a:p>
          <a:p>
            <a:endParaRPr lang="tr-TR" sz="1400" b="1" dirty="0"/>
          </a:p>
          <a:p>
            <a:r>
              <a:rPr lang="tr-TR" sz="1400" b="1" dirty="0"/>
              <a:t>Hızlı bellek </a:t>
            </a:r>
            <a:r>
              <a:rPr lang="tr-TR" sz="1400" b="1" dirty="0" err="1"/>
              <a:t>modu</a:t>
            </a:r>
            <a:r>
              <a:rPr lang="tr-TR" sz="1400" b="1" dirty="0"/>
              <a:t> (</a:t>
            </a:r>
            <a:r>
              <a:rPr lang="tr-TR" sz="1400" b="1" dirty="0" err="1"/>
              <a:t>register</a:t>
            </a:r>
            <a:r>
              <a:rPr lang="tr-TR" sz="1400" b="1" dirty="0"/>
              <a:t> </a:t>
            </a:r>
            <a:r>
              <a:rPr lang="tr-TR" sz="1400" b="1" dirty="0" err="1"/>
              <a:t>mode</a:t>
            </a:r>
            <a:r>
              <a:rPr lang="tr-TR" sz="1400" b="1" dirty="0"/>
              <a:t>):</a:t>
            </a:r>
            <a:r>
              <a:rPr lang="tr-TR" sz="1400" dirty="0"/>
              <a:t> hızlı bellek içeriği operandı oluşturur. Bellek adıyla tanımlanır. </a:t>
            </a:r>
          </a:p>
          <a:p>
            <a:endParaRPr lang="tr-TR" sz="1400" dirty="0"/>
          </a:p>
          <a:p>
            <a:r>
              <a:rPr lang="tr-TR" sz="1400" b="1" dirty="0"/>
              <a:t>Dolaylı hızlı bellek </a:t>
            </a:r>
            <a:r>
              <a:rPr lang="tr-TR" sz="1400" b="1" dirty="0" err="1"/>
              <a:t>modu</a:t>
            </a:r>
            <a:r>
              <a:rPr lang="tr-TR" sz="1400" b="1" dirty="0"/>
              <a:t> (</a:t>
            </a:r>
            <a:r>
              <a:rPr lang="tr-TR" sz="1400" b="1" dirty="0" err="1"/>
              <a:t>register</a:t>
            </a:r>
            <a:r>
              <a:rPr lang="tr-TR" sz="1400" b="1" dirty="0"/>
              <a:t> </a:t>
            </a:r>
            <a:r>
              <a:rPr lang="tr-TR" sz="1400" b="1" dirty="0" err="1"/>
              <a:t>indirect</a:t>
            </a:r>
            <a:r>
              <a:rPr lang="tr-TR" sz="1400" b="1" dirty="0"/>
              <a:t> </a:t>
            </a:r>
            <a:r>
              <a:rPr lang="tr-TR" sz="1400" b="1" dirty="0" err="1"/>
              <a:t>mode</a:t>
            </a:r>
            <a:r>
              <a:rPr lang="tr-TR" sz="1400" b="1" dirty="0"/>
              <a:t>):</a:t>
            </a:r>
            <a:r>
              <a:rPr lang="tr-TR" sz="1400" dirty="0"/>
              <a:t> Komut operandın adresini verecek hızlı belleği verir. Parantez (hızlı bellek) ile gösterilir. AC&lt;=M[R1] ifadesi ile R1 belleğinin gösterdiği adresin içeriği </a:t>
            </a:r>
            <a:r>
              <a:rPr lang="tr-TR" sz="1400" dirty="0" err="1"/>
              <a:t>AC'ye</a:t>
            </a:r>
            <a:r>
              <a:rPr lang="tr-TR" sz="1400" dirty="0"/>
              <a:t> yüklenir. </a:t>
            </a:r>
          </a:p>
          <a:p>
            <a:endParaRPr lang="tr-TR" sz="1400" dirty="0"/>
          </a:p>
          <a:p>
            <a:r>
              <a:rPr lang="tr-TR" sz="1400" b="1" dirty="0"/>
              <a:t>Kendi-arttırmalı </a:t>
            </a:r>
            <a:r>
              <a:rPr lang="tr-TR" sz="1400" b="1" dirty="0" err="1"/>
              <a:t>mod</a:t>
            </a:r>
            <a:r>
              <a:rPr lang="tr-TR" sz="1400" b="1" dirty="0"/>
              <a:t>:</a:t>
            </a:r>
            <a:r>
              <a:rPr lang="tr-TR" sz="1400" dirty="0"/>
              <a:t> Dolaylı hızlı bellek </a:t>
            </a:r>
            <a:r>
              <a:rPr lang="tr-TR" sz="1400" dirty="0" err="1"/>
              <a:t>modunun</a:t>
            </a:r>
            <a:r>
              <a:rPr lang="tr-TR" sz="1400" dirty="0"/>
              <a:t> benzeri olup, bellek değeri </a:t>
            </a:r>
            <a:r>
              <a:rPr lang="tr-TR" sz="1400" dirty="0" err="1"/>
              <a:t>mikrooperasyon</a:t>
            </a:r>
            <a:r>
              <a:rPr lang="tr-TR" sz="1400" dirty="0"/>
              <a:t> sonunda arttırılır. LOAD (R1)+ ifadesinde R1 değerinin gösterdiği adresteki içerik </a:t>
            </a:r>
            <a:r>
              <a:rPr lang="tr-TR" sz="1400" dirty="0" err="1"/>
              <a:t>AC'ye</a:t>
            </a:r>
            <a:r>
              <a:rPr lang="tr-TR" sz="1400" dirty="0"/>
              <a:t> yüklendikten sonra R1 değeri 1 arttırılır. AC&lt;=M[R1], R1&lt;=R1+1 bellek transfer ifadesi bu </a:t>
            </a:r>
            <a:r>
              <a:rPr lang="tr-TR" sz="1400" dirty="0" err="1"/>
              <a:t>mikrooperasyonları</a:t>
            </a:r>
            <a:r>
              <a:rPr lang="tr-TR" sz="1400" dirty="0"/>
              <a:t> gösterir.</a:t>
            </a:r>
          </a:p>
          <a:p>
            <a:endParaRPr lang="tr-TR" sz="1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
          <p:cNvGraphicFramePr>
            <a:graphicFrameLocks noChangeAspect="1"/>
          </p:cNvGraphicFramePr>
          <p:nvPr>
            <p:ph sz="half" idx="1"/>
          </p:nvPr>
        </p:nvGraphicFramePr>
        <p:xfrm>
          <a:off x="0" y="0"/>
          <a:ext cx="5186363" cy="5373688"/>
        </p:xfrm>
        <a:graphic>
          <a:graphicData uri="http://schemas.openxmlformats.org/presentationml/2006/ole">
            <p:oleObj spid="_x0000_s2050" name="Bit Eşlem Resmi" r:id="rId3" imgW="4486901" imgH="4648849" progId="Paint.Picture">
              <p:embed/>
            </p:oleObj>
          </a:graphicData>
        </a:graphic>
      </p:graphicFrame>
      <p:graphicFrame>
        <p:nvGraphicFramePr>
          <p:cNvPr id="2051" name="Object 6"/>
          <p:cNvGraphicFramePr>
            <a:graphicFrameLocks noChangeAspect="1"/>
          </p:cNvGraphicFramePr>
          <p:nvPr>
            <p:ph sz="half" idx="2"/>
          </p:nvPr>
        </p:nvGraphicFramePr>
        <p:xfrm>
          <a:off x="3851275" y="2349500"/>
          <a:ext cx="5292725" cy="2979738"/>
        </p:xfrm>
        <a:graphic>
          <a:graphicData uri="http://schemas.openxmlformats.org/presentationml/2006/ole">
            <p:oleObj spid="_x0000_s2051" name="Bit Eşlem Resmi" r:id="rId4" imgW="4076190" imgH="2295238" progId="PBrush">
              <p:embed/>
            </p:oleObj>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Giriş</a:t>
            </a:r>
            <a:endParaRPr lang="tr-TR" dirty="0"/>
          </a:p>
        </p:txBody>
      </p:sp>
      <p:sp>
        <p:nvSpPr>
          <p:cNvPr id="3" name="2 İçerik Yer Tutucusu"/>
          <p:cNvSpPr>
            <a:spLocks noGrp="1"/>
          </p:cNvSpPr>
          <p:nvPr>
            <p:ph idx="1"/>
          </p:nvPr>
        </p:nvSpPr>
        <p:spPr/>
        <p:txBody>
          <a:bodyPr/>
          <a:lstStyle/>
          <a:p>
            <a:r>
              <a:rPr lang="tr-TR" sz="2000" dirty="0" smtClean="0"/>
              <a:t>Merkezi işlem birimi (CPU) veri işleme birimidir. </a:t>
            </a:r>
          </a:p>
          <a:p>
            <a:pPr lvl="1"/>
            <a:r>
              <a:rPr lang="tr-TR" sz="1600" dirty="0" smtClean="0"/>
              <a:t>Temel olarak, veri işleyen ALU ve veri saklayan hızlı bellekler arasında veri alışverişi olur. </a:t>
            </a:r>
          </a:p>
          <a:p>
            <a:pPr lvl="1"/>
            <a:r>
              <a:rPr lang="tr-TR" sz="1600" dirty="0" smtClean="0"/>
              <a:t>Kontrol birimi ise işlemlerin yapılmasını sağlayan kontrol işaretlerini üretir.</a:t>
            </a:r>
          </a:p>
          <a:p>
            <a:r>
              <a:rPr lang="tr-TR" sz="2000" dirty="0" smtClean="0"/>
              <a:t>Bu tanıma göre çeşitli CPU konfigürasyonları oluşturulabilecektir. Bunlardan bir tanesi tek akümülatörlü (AC) temel bilgisayar yapısıdır.</a:t>
            </a:r>
          </a:p>
          <a:p>
            <a:endParaRPr lang="tr-TR" sz="2000" dirty="0"/>
          </a:p>
        </p:txBody>
      </p:sp>
      <p:pic>
        <p:nvPicPr>
          <p:cNvPr id="4" name="Picture 6"/>
          <p:cNvPicPr>
            <a:picLocks noChangeAspect="1" noChangeArrowheads="1"/>
          </p:cNvPicPr>
          <p:nvPr/>
        </p:nvPicPr>
        <p:blipFill>
          <a:blip r:embed="rId2" cstate="print"/>
          <a:srcRect/>
          <a:stretch>
            <a:fillRect/>
          </a:stretch>
        </p:blipFill>
        <p:spPr bwMode="auto">
          <a:xfrm>
            <a:off x="2051720" y="4077072"/>
            <a:ext cx="4824908" cy="196039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Program Denetimi</a:t>
            </a:r>
            <a:endParaRPr lang="tr-TR" dirty="0"/>
          </a:p>
        </p:txBody>
      </p:sp>
      <p:sp>
        <p:nvSpPr>
          <p:cNvPr id="3" name="2 İçerik Yer Tutucusu"/>
          <p:cNvSpPr>
            <a:spLocks noGrp="1"/>
          </p:cNvSpPr>
          <p:nvPr>
            <p:ph sz="half" idx="1"/>
          </p:nvPr>
        </p:nvSpPr>
        <p:spPr>
          <a:xfrm>
            <a:off x="685800" y="1981200"/>
            <a:ext cx="5243522" cy="4114800"/>
          </a:xfrm>
        </p:spPr>
        <p:txBody>
          <a:bodyPr/>
          <a:lstStyle/>
          <a:p>
            <a:r>
              <a:rPr lang="tr-TR" sz="2000" dirty="0" smtClean="0"/>
              <a:t>Buyruklar </a:t>
            </a:r>
            <a:r>
              <a:rPr lang="tr-TR" sz="2000" dirty="0" smtClean="0"/>
              <a:t>daima ardışık </a:t>
            </a:r>
            <a:r>
              <a:rPr lang="tr-TR" sz="2000" dirty="0" smtClean="0"/>
              <a:t>bellek adreslerinde saklanır. PC içeriği ile CPU içerisine getirilip icra edilirler, PC bir sonraki adresi göstermek üzere güncellenir.</a:t>
            </a:r>
          </a:p>
          <a:p>
            <a:r>
              <a:rPr lang="tr-TR" sz="2000" dirty="0" smtClean="0"/>
              <a:t>Bu durum veri işleme ve aktarım buyrukları için geçerlidir. Denetim buyruklarının icrası ile programın akışı değişebilir</a:t>
            </a:r>
            <a:r>
              <a:rPr lang="tr-TR" sz="2000" dirty="0" smtClean="0"/>
              <a:t>. Ayrıca veri aktarım ve işleme işlemleri için bazı şartlar olabilir.</a:t>
            </a:r>
            <a:endParaRPr lang="tr-TR" sz="2000" dirty="0" smtClean="0"/>
          </a:p>
          <a:p>
            <a:r>
              <a:rPr lang="tr-TR" sz="2000" dirty="0" smtClean="0"/>
              <a:t>PC içeriği değişince program akışında kesiklik olabilir.</a:t>
            </a:r>
          </a:p>
          <a:p>
            <a:r>
              <a:rPr lang="tr-TR" sz="2000" dirty="0" smtClean="0"/>
              <a:t>CPU </a:t>
            </a:r>
            <a:r>
              <a:rPr lang="tr-TR" sz="2000" dirty="0" smtClean="0"/>
              <a:t>farklı programlar arasında anahtarlar.</a:t>
            </a:r>
            <a:endParaRPr lang="tr-TR" sz="2000" dirty="0"/>
          </a:p>
        </p:txBody>
      </p:sp>
      <p:pic>
        <p:nvPicPr>
          <p:cNvPr id="43009" name="Picture 1"/>
          <p:cNvPicPr>
            <a:picLocks noChangeAspect="1" noChangeArrowheads="1"/>
          </p:cNvPicPr>
          <p:nvPr/>
        </p:nvPicPr>
        <p:blipFill>
          <a:blip r:embed="rId2" cstate="print"/>
          <a:srcRect/>
          <a:stretch>
            <a:fillRect/>
          </a:stretch>
        </p:blipFill>
        <p:spPr bwMode="auto">
          <a:xfrm>
            <a:off x="5724128" y="2492896"/>
            <a:ext cx="3221438" cy="1944216"/>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MIPS ALU </a:t>
            </a:r>
            <a:r>
              <a:rPr lang="tr-TR" dirty="0" err="1" smtClean="0"/>
              <a:t>Control</a:t>
            </a:r>
            <a:endParaRPr lang="tr-TR" dirty="0"/>
          </a:p>
        </p:txBody>
      </p:sp>
      <p:sp>
        <p:nvSpPr>
          <p:cNvPr id="3" name="2 İçerik Yer Tutucusu"/>
          <p:cNvSpPr>
            <a:spLocks noGrp="1"/>
          </p:cNvSpPr>
          <p:nvPr>
            <p:ph idx="1"/>
          </p:nvPr>
        </p:nvSpPr>
        <p:spPr>
          <a:xfrm>
            <a:off x="685800" y="1981200"/>
            <a:ext cx="7772400" cy="4472136"/>
          </a:xfrm>
        </p:spPr>
        <p:txBody>
          <a:bodyPr/>
          <a:lstStyle/>
          <a:p>
            <a:r>
              <a:rPr lang="tr-TR" sz="2000" dirty="0" smtClean="0"/>
              <a:t>Buyruğa göre ALU tablodaki fonksiyonlardan birini gerçekleştirir.</a:t>
            </a:r>
          </a:p>
          <a:p>
            <a:endParaRPr lang="tr-TR" sz="2000" dirty="0" smtClean="0"/>
          </a:p>
          <a:p>
            <a:endParaRPr lang="tr-TR" sz="2000" dirty="0" smtClean="0"/>
          </a:p>
          <a:p>
            <a:endParaRPr lang="tr-TR" sz="2000" dirty="0" smtClean="0"/>
          </a:p>
          <a:p>
            <a:endParaRPr lang="tr-TR" sz="2000" dirty="0" smtClean="0"/>
          </a:p>
          <a:p>
            <a:endParaRPr lang="tr-TR" sz="2000" dirty="0" smtClean="0"/>
          </a:p>
          <a:p>
            <a:r>
              <a:rPr lang="en-US" sz="2000" dirty="0" smtClean="0"/>
              <a:t>load </a:t>
            </a:r>
            <a:r>
              <a:rPr lang="en-US" sz="2000" dirty="0" smtClean="0"/>
              <a:t>word </a:t>
            </a:r>
            <a:r>
              <a:rPr lang="tr-TR" sz="2000" dirty="0" smtClean="0"/>
              <a:t>ve</a:t>
            </a:r>
            <a:r>
              <a:rPr lang="en-US" sz="2000" dirty="0" smtClean="0"/>
              <a:t> </a:t>
            </a:r>
            <a:r>
              <a:rPr lang="en-US" sz="2000" dirty="0" smtClean="0"/>
              <a:t>store </a:t>
            </a:r>
            <a:r>
              <a:rPr lang="en-US" sz="2000" dirty="0" smtClean="0"/>
              <a:t>word</a:t>
            </a:r>
            <a:r>
              <a:rPr lang="tr-TR" sz="2000" dirty="0" smtClean="0"/>
              <a:t> buyrukları için ALU bellek adresinin hesaplanması için kullanılır. </a:t>
            </a:r>
          </a:p>
          <a:p>
            <a:r>
              <a:rPr lang="en-US" sz="2000" dirty="0" smtClean="0"/>
              <a:t>R-type</a:t>
            </a:r>
            <a:r>
              <a:rPr lang="tr-TR" sz="2000" dirty="0" smtClean="0"/>
              <a:t>(aritmetik mantık işlemleri içeren)</a:t>
            </a:r>
            <a:r>
              <a:rPr lang="en-US" sz="2000" dirty="0" smtClean="0"/>
              <a:t> </a:t>
            </a:r>
            <a:r>
              <a:rPr lang="tr-TR" sz="2000" dirty="0" smtClean="0"/>
              <a:t>buyruklar için ALU yukarıdaki 5 fonksiyondan birini işletir. </a:t>
            </a:r>
          </a:p>
          <a:p>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t>
            </a:r>
            <a:r>
              <a:rPr lang="en-US" sz="2000" dirty="0" smtClean="0"/>
              <a:t/>
            </a:r>
            <a:br>
              <a:rPr lang="en-US" sz="2000" dirty="0" smtClean="0"/>
            </a:br>
            <a:endParaRPr lang="tr-TR" sz="2000" dirty="0"/>
          </a:p>
        </p:txBody>
      </p:sp>
      <p:pic>
        <p:nvPicPr>
          <p:cNvPr id="84994" name="Picture 2"/>
          <p:cNvPicPr>
            <a:picLocks noChangeAspect="1" noChangeArrowheads="1"/>
          </p:cNvPicPr>
          <p:nvPr/>
        </p:nvPicPr>
        <p:blipFill>
          <a:blip r:embed="rId2" cstate="print"/>
          <a:srcRect/>
          <a:stretch>
            <a:fillRect/>
          </a:stretch>
        </p:blipFill>
        <p:spPr bwMode="auto">
          <a:xfrm>
            <a:off x="2843808" y="2492896"/>
            <a:ext cx="3533775" cy="140017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MIPS ALU </a:t>
            </a:r>
            <a:r>
              <a:rPr lang="tr-TR" dirty="0" err="1" smtClean="0"/>
              <a:t>Control</a:t>
            </a:r>
            <a:endParaRPr lang="tr-TR" dirty="0"/>
          </a:p>
        </p:txBody>
      </p:sp>
      <p:sp>
        <p:nvSpPr>
          <p:cNvPr id="3" name="2 İçerik Yer Tutucusu"/>
          <p:cNvSpPr>
            <a:spLocks noGrp="1"/>
          </p:cNvSpPr>
          <p:nvPr>
            <p:ph idx="1"/>
          </p:nvPr>
        </p:nvSpPr>
        <p:spPr/>
        <p:txBody>
          <a:bodyPr/>
          <a:lstStyle/>
          <a:p>
            <a:r>
              <a:rPr lang="tr-TR" sz="1800" dirty="0" smtClean="0"/>
              <a:t>Küçük bir kontrol ünitesi kullanarak </a:t>
            </a:r>
            <a:r>
              <a:rPr lang="en-US" sz="1800" dirty="0" smtClean="0"/>
              <a:t>4-bit </a:t>
            </a:r>
            <a:r>
              <a:rPr lang="en-US" sz="1800" dirty="0" smtClean="0"/>
              <a:t>ALU control </a:t>
            </a:r>
            <a:r>
              <a:rPr lang="en-US" sz="1800" dirty="0" smtClean="0"/>
              <a:t>input</a:t>
            </a:r>
            <a:r>
              <a:rPr lang="tr-TR" sz="1800" dirty="0" smtClean="0"/>
              <a:t> yaratabiliriz. </a:t>
            </a:r>
            <a:r>
              <a:rPr lang="en-US" sz="1800" dirty="0" smtClean="0"/>
              <a:t/>
            </a:r>
            <a:br>
              <a:rPr lang="en-US" sz="1800" dirty="0" smtClean="0"/>
            </a:br>
            <a:r>
              <a:rPr lang="tr-TR" sz="1800" dirty="0" err="1" smtClean="0"/>
              <a:t>İnputlar</a:t>
            </a:r>
            <a:r>
              <a:rPr lang="tr-TR" sz="1800" dirty="0" smtClean="0"/>
              <a:t>: </a:t>
            </a:r>
            <a:r>
              <a:rPr lang="en-US" sz="1800" dirty="0" smtClean="0"/>
              <a:t>function </a:t>
            </a:r>
            <a:r>
              <a:rPr lang="en-US" sz="1800" dirty="0" smtClean="0"/>
              <a:t>field of the </a:t>
            </a:r>
            <a:r>
              <a:rPr lang="en-US" sz="1800" dirty="0" smtClean="0"/>
              <a:t>instruction</a:t>
            </a:r>
            <a:r>
              <a:rPr lang="tr-TR" sz="1800" dirty="0" smtClean="0"/>
              <a:t>+</a:t>
            </a:r>
            <a:r>
              <a:rPr lang="en-US" sz="1800" dirty="0" smtClean="0"/>
              <a:t> 2-bit </a:t>
            </a:r>
            <a:r>
              <a:rPr lang="en-US" sz="1800" dirty="0" smtClean="0"/>
              <a:t>control field, </a:t>
            </a:r>
            <a:endParaRPr lang="tr-TR" sz="1800" dirty="0" smtClean="0"/>
          </a:p>
          <a:p>
            <a:r>
              <a:rPr lang="en-US" sz="1800" dirty="0" smtClean="0"/>
              <a:t>2-bit control </a:t>
            </a:r>
            <a:r>
              <a:rPr lang="en-US" sz="1800" dirty="0" smtClean="0"/>
              <a:t>field</a:t>
            </a:r>
            <a:r>
              <a:rPr lang="tr-TR" sz="1800" dirty="0" smtClean="0"/>
              <a:t>: </a:t>
            </a:r>
            <a:r>
              <a:rPr lang="en-US" sz="1800" dirty="0" err="1" smtClean="0"/>
              <a:t>ALUOp</a:t>
            </a:r>
            <a:r>
              <a:rPr lang="tr-TR" sz="1800" dirty="0" smtClean="0"/>
              <a:t> çağırmak için kullanılır. </a:t>
            </a:r>
          </a:p>
          <a:p>
            <a:r>
              <a:rPr lang="en-US" sz="1800" dirty="0" err="1" smtClean="0"/>
              <a:t>ALUOp</a:t>
            </a:r>
            <a:r>
              <a:rPr lang="en-US" sz="1800" dirty="0" smtClean="0"/>
              <a:t> </a:t>
            </a:r>
            <a:r>
              <a:rPr lang="tr-TR" sz="1800" dirty="0" smtClean="0"/>
              <a:t>işletilecek operasyonun </a:t>
            </a:r>
            <a:r>
              <a:rPr lang="tr-TR" sz="1800" dirty="0" err="1" smtClean="0"/>
              <a:t>load</a:t>
            </a:r>
            <a:r>
              <a:rPr lang="tr-TR" sz="1800" dirty="0" smtClean="0"/>
              <a:t>-</a:t>
            </a:r>
            <a:r>
              <a:rPr lang="tr-TR" sz="1800" dirty="0" err="1" smtClean="0"/>
              <a:t>store</a:t>
            </a:r>
            <a:r>
              <a:rPr lang="tr-TR" sz="1800" dirty="0" smtClean="0"/>
              <a:t> için </a:t>
            </a:r>
            <a:r>
              <a:rPr lang="tr-TR" sz="1800" dirty="0" err="1" smtClean="0"/>
              <a:t>add</a:t>
            </a:r>
            <a:r>
              <a:rPr lang="tr-TR" sz="1800" dirty="0" smtClean="0"/>
              <a:t> (00) mı, </a:t>
            </a:r>
            <a:r>
              <a:rPr lang="tr-TR" sz="1800" dirty="0" err="1" smtClean="0"/>
              <a:t>beq</a:t>
            </a:r>
            <a:r>
              <a:rPr lang="tr-TR" sz="1800" dirty="0" smtClean="0"/>
              <a:t> için </a:t>
            </a:r>
            <a:r>
              <a:rPr lang="en-US" sz="1800" dirty="0" smtClean="0"/>
              <a:t>subtract </a:t>
            </a:r>
            <a:r>
              <a:rPr lang="en-US" sz="1800" dirty="0" smtClean="0"/>
              <a:t>(01</a:t>
            </a:r>
            <a:r>
              <a:rPr lang="en-US" sz="1800" dirty="0" smtClean="0"/>
              <a:t>)</a:t>
            </a:r>
            <a:r>
              <a:rPr lang="tr-TR" sz="1800" dirty="0" smtClean="0"/>
              <a:t> mi yada </a:t>
            </a:r>
            <a:r>
              <a:rPr lang="tr-TR" sz="1800" dirty="0" err="1" smtClean="0"/>
              <a:t>funct</a:t>
            </a:r>
            <a:r>
              <a:rPr lang="tr-TR" sz="1800" dirty="0" smtClean="0"/>
              <a:t> </a:t>
            </a:r>
            <a:r>
              <a:rPr lang="tr-TR" sz="1800" dirty="0" err="1" smtClean="0"/>
              <a:t>field</a:t>
            </a:r>
            <a:r>
              <a:rPr lang="tr-TR" sz="1800" dirty="0" smtClean="0"/>
              <a:t> (10) da belirtilen operasyon mu olduğunu belirtir. </a:t>
            </a:r>
          </a:p>
          <a:p>
            <a:r>
              <a:rPr lang="tr-TR" sz="1800" dirty="0" smtClean="0"/>
              <a:t>Şekilde ,2 bit </a:t>
            </a:r>
            <a:r>
              <a:rPr lang="tr-TR" sz="1800" dirty="0" err="1" smtClean="0"/>
              <a:t>ALUOp</a:t>
            </a:r>
            <a:r>
              <a:rPr lang="tr-TR" sz="1800" dirty="0" smtClean="0"/>
              <a:t> </a:t>
            </a:r>
            <a:r>
              <a:rPr lang="tr-TR" sz="1800" dirty="0" err="1" smtClean="0"/>
              <a:t>control</a:t>
            </a:r>
            <a:r>
              <a:rPr lang="tr-TR" sz="1800" dirty="0" smtClean="0"/>
              <a:t> ve 6-bit </a:t>
            </a:r>
            <a:r>
              <a:rPr lang="tr-TR" sz="1800" dirty="0" err="1" smtClean="0"/>
              <a:t>function</a:t>
            </a:r>
            <a:r>
              <a:rPr lang="tr-TR" sz="1800" dirty="0" smtClean="0"/>
              <a:t> </a:t>
            </a:r>
            <a:r>
              <a:rPr lang="tr-TR" sz="1800" dirty="0" err="1" smtClean="0"/>
              <a:t>code</a:t>
            </a:r>
            <a:r>
              <a:rPr lang="tr-TR" sz="1800" dirty="0" smtClean="0"/>
              <a:t> alanına göre ALU kontrol </a:t>
            </a:r>
            <a:r>
              <a:rPr lang="tr-TR" sz="1800" dirty="0" err="1" smtClean="0"/>
              <a:t>inputlarının</a:t>
            </a:r>
            <a:r>
              <a:rPr lang="tr-TR" sz="1800" dirty="0" smtClean="0"/>
              <a:t> nasıl set edileceği görülmektedir. </a:t>
            </a: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endParaRPr lang="tr-TR" sz="1800" dirty="0"/>
          </a:p>
        </p:txBody>
      </p:sp>
      <p:pic>
        <p:nvPicPr>
          <p:cNvPr id="86018" name="Picture 2"/>
          <p:cNvPicPr>
            <a:picLocks noChangeAspect="1" noChangeArrowheads="1"/>
          </p:cNvPicPr>
          <p:nvPr/>
        </p:nvPicPr>
        <p:blipFill>
          <a:blip r:embed="rId2" cstate="print"/>
          <a:srcRect/>
          <a:stretch>
            <a:fillRect/>
          </a:stretch>
        </p:blipFill>
        <p:spPr bwMode="auto">
          <a:xfrm>
            <a:off x="1691680" y="4437112"/>
            <a:ext cx="5638800" cy="19526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err="1" smtClean="0"/>
              <a:t>Desinging</a:t>
            </a:r>
            <a:r>
              <a:rPr lang="tr-TR" dirty="0" smtClean="0"/>
              <a:t> </a:t>
            </a:r>
            <a:r>
              <a:rPr lang="tr-TR" dirty="0" err="1" smtClean="0"/>
              <a:t>Main</a:t>
            </a:r>
            <a:r>
              <a:rPr lang="tr-TR" dirty="0" smtClean="0"/>
              <a:t> </a:t>
            </a:r>
            <a:r>
              <a:rPr lang="tr-TR" dirty="0" err="1" smtClean="0"/>
              <a:t>Control</a:t>
            </a:r>
            <a:r>
              <a:rPr lang="tr-TR" dirty="0" smtClean="0"/>
              <a:t> </a:t>
            </a:r>
            <a:r>
              <a:rPr lang="tr-TR" dirty="0" err="1" smtClean="0"/>
              <a:t>Unit</a:t>
            </a:r>
            <a:r>
              <a:rPr lang="tr-TR" dirty="0" smtClean="0"/>
              <a:t> of MIPS</a:t>
            </a:r>
            <a:endParaRPr lang="tr-TR" dirty="0"/>
          </a:p>
        </p:txBody>
      </p:sp>
      <p:sp>
        <p:nvSpPr>
          <p:cNvPr id="3" name="2 İçerik Yer Tutucusu"/>
          <p:cNvSpPr>
            <a:spLocks noGrp="1"/>
          </p:cNvSpPr>
          <p:nvPr>
            <p:ph idx="1"/>
          </p:nvPr>
        </p:nvSpPr>
        <p:spPr/>
        <p:txBody>
          <a:bodyPr/>
          <a:lstStyle/>
          <a:p>
            <a:r>
              <a:rPr lang="tr-TR" dirty="0" smtClean="0"/>
              <a:t>MIPS mimariye ait 3 buyruk sınıfı:</a:t>
            </a:r>
            <a:endParaRPr lang="tr-TR" dirty="0"/>
          </a:p>
        </p:txBody>
      </p:sp>
      <p:pic>
        <p:nvPicPr>
          <p:cNvPr id="87042" name="Picture 2"/>
          <p:cNvPicPr>
            <a:picLocks noChangeAspect="1" noChangeArrowheads="1"/>
          </p:cNvPicPr>
          <p:nvPr/>
        </p:nvPicPr>
        <p:blipFill>
          <a:blip r:embed="rId2" cstate="print"/>
          <a:srcRect/>
          <a:stretch>
            <a:fillRect/>
          </a:stretch>
        </p:blipFill>
        <p:spPr bwMode="auto">
          <a:xfrm>
            <a:off x="1043608" y="2780928"/>
            <a:ext cx="6992323" cy="2664296"/>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err="1" smtClean="0"/>
              <a:t>Desinging</a:t>
            </a:r>
            <a:r>
              <a:rPr lang="tr-TR" dirty="0" smtClean="0"/>
              <a:t> </a:t>
            </a:r>
            <a:r>
              <a:rPr lang="tr-TR" dirty="0" err="1" smtClean="0"/>
              <a:t>Main</a:t>
            </a:r>
            <a:r>
              <a:rPr lang="tr-TR" dirty="0" smtClean="0"/>
              <a:t> </a:t>
            </a:r>
            <a:r>
              <a:rPr lang="tr-TR" dirty="0" err="1" smtClean="0"/>
              <a:t>Control</a:t>
            </a:r>
            <a:r>
              <a:rPr lang="tr-TR" dirty="0" smtClean="0"/>
              <a:t> </a:t>
            </a:r>
            <a:r>
              <a:rPr lang="tr-TR" dirty="0" err="1" smtClean="0"/>
              <a:t>Unit</a:t>
            </a:r>
            <a:endParaRPr lang="tr-TR" dirty="0"/>
          </a:p>
        </p:txBody>
      </p:sp>
      <p:sp>
        <p:nvSpPr>
          <p:cNvPr id="3" name="2 İçerik Yer Tutucusu"/>
          <p:cNvSpPr>
            <a:spLocks noGrp="1"/>
          </p:cNvSpPr>
          <p:nvPr>
            <p:ph idx="1"/>
          </p:nvPr>
        </p:nvSpPr>
        <p:spPr/>
        <p:txBody>
          <a:bodyPr/>
          <a:lstStyle/>
          <a:p>
            <a:r>
              <a:rPr lang="tr-TR" sz="1800" b="1" dirty="0" smtClean="0"/>
              <a:t>Bu 3 buyruk formatı için temel varsayımlar:</a:t>
            </a:r>
          </a:p>
          <a:p>
            <a:r>
              <a:rPr lang="tr-TR" sz="1800" dirty="0" smtClean="0"/>
              <a:t>Operasyon alanı(</a:t>
            </a:r>
            <a:r>
              <a:rPr lang="en-US" sz="1800" dirty="0" err="1" smtClean="0"/>
              <a:t>opcode</a:t>
            </a:r>
            <a:r>
              <a:rPr lang="tr-TR" sz="1800" dirty="0" smtClean="0"/>
              <a:t>) her zaman </a:t>
            </a:r>
            <a:r>
              <a:rPr lang="en-US" sz="1800" dirty="0" smtClean="0"/>
              <a:t> 31:26</a:t>
            </a:r>
            <a:r>
              <a:rPr lang="tr-TR" sz="1800" dirty="0" smtClean="0"/>
              <a:t> bitler arasındadır. Op[5:0] olarak temsil edilir</a:t>
            </a:r>
            <a:r>
              <a:rPr lang="en-US" sz="1800" dirty="0" smtClean="0"/>
              <a:t>.</a:t>
            </a:r>
            <a:endParaRPr lang="tr-TR" sz="1800" dirty="0" smtClean="0"/>
          </a:p>
          <a:p>
            <a:r>
              <a:rPr lang="tr-TR" sz="1800" dirty="0" smtClean="0"/>
              <a:t>Okunacak iki yazaç her zaman </a:t>
            </a:r>
            <a:r>
              <a:rPr lang="en-US" sz="1800" dirty="0" err="1" smtClean="0"/>
              <a:t>rs</a:t>
            </a:r>
            <a:r>
              <a:rPr lang="en-US" sz="1800" dirty="0" smtClean="0"/>
              <a:t> </a:t>
            </a:r>
            <a:r>
              <a:rPr lang="tr-TR" sz="1800" dirty="0" smtClean="0"/>
              <a:t>ve</a:t>
            </a:r>
            <a:r>
              <a:rPr lang="en-US" sz="1800" dirty="0" smtClean="0"/>
              <a:t> </a:t>
            </a:r>
            <a:r>
              <a:rPr lang="en-US" sz="1800" dirty="0" err="1" smtClean="0"/>
              <a:t>rt</a:t>
            </a:r>
            <a:r>
              <a:rPr lang="en-US" sz="1800" dirty="0" smtClean="0"/>
              <a:t> </a:t>
            </a:r>
            <a:r>
              <a:rPr lang="tr-TR" sz="1800" dirty="0" smtClean="0"/>
              <a:t>alanları ile belirtilir. </a:t>
            </a:r>
          </a:p>
          <a:p>
            <a:pPr lvl="1"/>
            <a:r>
              <a:rPr lang="tr-TR" sz="1400" dirty="0" err="1" smtClean="0"/>
              <a:t>Rs</a:t>
            </a:r>
            <a:r>
              <a:rPr lang="tr-TR" sz="1400" dirty="0" smtClean="0"/>
              <a:t> </a:t>
            </a:r>
            <a:r>
              <a:rPr lang="en-US" sz="1400" dirty="0" smtClean="0"/>
              <a:t>25:21 </a:t>
            </a:r>
            <a:r>
              <a:rPr lang="tr-TR" sz="1400" dirty="0" smtClean="0"/>
              <a:t>ve </a:t>
            </a:r>
            <a:r>
              <a:rPr lang="tr-TR" sz="1400" dirty="0" err="1" smtClean="0"/>
              <a:t>rt</a:t>
            </a:r>
            <a:r>
              <a:rPr lang="en-US" sz="1400" dirty="0" smtClean="0"/>
              <a:t> 20:16</a:t>
            </a:r>
            <a:r>
              <a:rPr lang="tr-TR" sz="1400" dirty="0" smtClean="0"/>
              <a:t> bitleri</a:t>
            </a:r>
            <a:r>
              <a:rPr lang="en-US" sz="1400" dirty="0" smtClean="0"/>
              <a:t>. </a:t>
            </a:r>
            <a:endParaRPr lang="tr-TR" sz="1400" dirty="0" smtClean="0"/>
          </a:p>
          <a:p>
            <a:pPr lvl="1"/>
            <a:r>
              <a:rPr lang="tr-TR" sz="1400" dirty="0" smtClean="0"/>
              <a:t>Bu durum </a:t>
            </a:r>
            <a:r>
              <a:rPr lang="en-US" sz="1400" dirty="0" smtClean="0"/>
              <a:t>R-type</a:t>
            </a:r>
            <a:r>
              <a:rPr lang="tr-TR" sz="1400" dirty="0" smtClean="0"/>
              <a:t> buyruklar, </a:t>
            </a:r>
            <a:r>
              <a:rPr lang="en-US" sz="1400" dirty="0" err="1" smtClean="0"/>
              <a:t>branchequal</a:t>
            </a:r>
            <a:r>
              <a:rPr lang="tr-TR" sz="1400" dirty="0" smtClean="0"/>
              <a:t> ve</a:t>
            </a:r>
            <a:r>
              <a:rPr lang="en-US" sz="1400" dirty="0" smtClean="0"/>
              <a:t> </a:t>
            </a:r>
            <a:r>
              <a:rPr lang="tr-TR" sz="1400" dirty="0" err="1" smtClean="0"/>
              <a:t>load</a:t>
            </a:r>
            <a:r>
              <a:rPr lang="tr-TR" sz="1400" dirty="0" smtClean="0"/>
              <a:t>, </a:t>
            </a:r>
            <a:r>
              <a:rPr lang="en-US" sz="1400" dirty="0" smtClean="0"/>
              <a:t>store</a:t>
            </a:r>
            <a:r>
              <a:rPr lang="tr-TR" sz="1400" dirty="0" smtClean="0"/>
              <a:t> için geçerlidir. </a:t>
            </a:r>
          </a:p>
          <a:p>
            <a:r>
              <a:rPr lang="tr-TR" sz="1800" dirty="0" err="1" smtClean="0"/>
              <a:t>Load</a:t>
            </a:r>
            <a:r>
              <a:rPr lang="tr-TR" sz="1800" dirty="0" smtClean="0"/>
              <a:t> ve </a:t>
            </a:r>
            <a:r>
              <a:rPr lang="tr-TR" sz="1800" dirty="0" err="1" smtClean="0"/>
              <a:t>store</a:t>
            </a:r>
            <a:r>
              <a:rPr lang="tr-TR" sz="1800" dirty="0" smtClean="0"/>
              <a:t> buyrukları için </a:t>
            </a:r>
            <a:r>
              <a:rPr lang="tr-TR" sz="1800" dirty="0" err="1" smtClean="0"/>
              <a:t>base</a:t>
            </a:r>
            <a:r>
              <a:rPr lang="tr-TR" sz="1800" dirty="0" smtClean="0"/>
              <a:t> </a:t>
            </a:r>
            <a:r>
              <a:rPr lang="en-US" sz="1800" dirty="0" smtClean="0"/>
              <a:t>register</a:t>
            </a:r>
            <a:r>
              <a:rPr lang="tr-TR" sz="1800" dirty="0" smtClean="0"/>
              <a:t> her zaman 2</a:t>
            </a:r>
            <a:r>
              <a:rPr lang="en-US" sz="1800" dirty="0" smtClean="0"/>
              <a:t>5:21 </a:t>
            </a:r>
            <a:r>
              <a:rPr lang="en-US" sz="1800" dirty="0" smtClean="0"/>
              <a:t>(</a:t>
            </a:r>
            <a:r>
              <a:rPr lang="en-US" sz="1800" dirty="0" err="1" smtClean="0"/>
              <a:t>rs</a:t>
            </a:r>
            <a:r>
              <a:rPr lang="en-US" sz="1800" dirty="0" smtClean="0"/>
              <a:t>)</a:t>
            </a:r>
            <a:r>
              <a:rPr lang="tr-TR" sz="1800" dirty="0" smtClean="0"/>
              <a:t> bit pozisyonundadır</a:t>
            </a:r>
            <a:r>
              <a:rPr lang="en-US" sz="1800" dirty="0" smtClean="0"/>
              <a:t>.</a:t>
            </a:r>
            <a:endParaRPr lang="tr-TR" sz="1800" dirty="0" smtClean="0"/>
          </a:p>
          <a:p>
            <a:r>
              <a:rPr lang="en-US" sz="1800" dirty="0" smtClean="0"/>
              <a:t>branch </a:t>
            </a:r>
            <a:r>
              <a:rPr lang="en-US" sz="1800" dirty="0" smtClean="0"/>
              <a:t>equal, load, </a:t>
            </a:r>
            <a:r>
              <a:rPr lang="tr-TR" sz="1800" dirty="0" smtClean="0"/>
              <a:t>ve </a:t>
            </a:r>
            <a:r>
              <a:rPr lang="en-US" sz="1800" dirty="0" smtClean="0"/>
              <a:t>store </a:t>
            </a:r>
            <a:r>
              <a:rPr lang="tr-TR" sz="1800" dirty="0" smtClean="0"/>
              <a:t>için </a:t>
            </a:r>
            <a:r>
              <a:rPr lang="en-US" sz="1800" dirty="0" smtClean="0"/>
              <a:t>16-bit offset </a:t>
            </a:r>
            <a:r>
              <a:rPr lang="tr-TR" sz="1800" dirty="0" smtClean="0"/>
              <a:t>daima </a:t>
            </a:r>
            <a:r>
              <a:rPr lang="en-US" sz="1800" dirty="0" smtClean="0"/>
              <a:t>15:0</a:t>
            </a:r>
            <a:r>
              <a:rPr lang="tr-TR" sz="1800" dirty="0" smtClean="0"/>
              <a:t> pozisyonundadır.</a:t>
            </a:r>
          </a:p>
          <a:p>
            <a:r>
              <a:rPr lang="tr-TR" sz="1800" dirty="0" smtClean="0"/>
              <a:t>hedef</a:t>
            </a:r>
            <a:r>
              <a:rPr lang="en-US" sz="1800" dirty="0" smtClean="0"/>
              <a:t> </a:t>
            </a:r>
            <a:r>
              <a:rPr lang="en-US" sz="1800" dirty="0" smtClean="0"/>
              <a:t>register </a:t>
            </a:r>
            <a:r>
              <a:rPr lang="tr-TR" sz="1800" dirty="0" smtClean="0"/>
              <a:t>iki yerden birindedir.</a:t>
            </a:r>
          </a:p>
          <a:p>
            <a:pPr lvl="1"/>
            <a:r>
              <a:rPr lang="tr-TR" sz="1400" dirty="0" smtClean="0"/>
              <a:t> </a:t>
            </a:r>
            <a:r>
              <a:rPr lang="tr-TR" sz="1400" dirty="0" err="1" smtClean="0"/>
              <a:t>Load</a:t>
            </a:r>
            <a:r>
              <a:rPr lang="tr-TR" sz="1400" dirty="0" smtClean="0"/>
              <a:t> için </a:t>
            </a:r>
            <a:r>
              <a:rPr lang="en-US" sz="1400" dirty="0" smtClean="0"/>
              <a:t>20:16 </a:t>
            </a:r>
            <a:r>
              <a:rPr lang="en-US" sz="1400" dirty="0" smtClean="0"/>
              <a:t>(</a:t>
            </a:r>
            <a:r>
              <a:rPr lang="en-US" sz="1400" dirty="0" err="1" smtClean="0"/>
              <a:t>rt</a:t>
            </a:r>
            <a:r>
              <a:rPr lang="en-US" sz="1400" dirty="0" smtClean="0"/>
              <a:t>)</a:t>
            </a:r>
            <a:r>
              <a:rPr lang="tr-TR" sz="1400" dirty="0" smtClean="0"/>
              <a:t> bit pozisyonunda, R</a:t>
            </a:r>
            <a:r>
              <a:rPr lang="en-US" sz="1400" dirty="0" smtClean="0"/>
              <a:t>-type</a:t>
            </a:r>
            <a:r>
              <a:rPr lang="tr-TR" sz="1400" dirty="0" smtClean="0"/>
              <a:t> buyruklar için </a:t>
            </a:r>
            <a:r>
              <a:rPr lang="en-US" sz="1400" dirty="0" smtClean="0"/>
              <a:t>15:11 </a:t>
            </a:r>
            <a:r>
              <a:rPr lang="en-US" sz="1400" dirty="0" smtClean="0"/>
              <a:t>(rd</a:t>
            </a:r>
            <a:r>
              <a:rPr lang="en-US" sz="1400" dirty="0" smtClean="0"/>
              <a:t>)</a:t>
            </a:r>
            <a:r>
              <a:rPr lang="tr-TR" sz="1400" dirty="0" smtClean="0"/>
              <a:t> pozisyonundadır. </a:t>
            </a:r>
          </a:p>
          <a:p>
            <a:r>
              <a:rPr lang="tr-TR" sz="1800" dirty="0" smtClean="0"/>
              <a:t>Bu durumda, yazılacak </a:t>
            </a:r>
            <a:r>
              <a:rPr lang="tr-TR" sz="1800" dirty="0" err="1" smtClean="0"/>
              <a:t>register</a:t>
            </a:r>
            <a:r>
              <a:rPr lang="tr-TR" sz="1800" dirty="0" smtClean="0"/>
              <a:t> numarasını belirtmek için buyruğun hangi alanının kullanılacağını seçmekte kullanılacak </a:t>
            </a:r>
            <a:r>
              <a:rPr lang="en-US" sz="1800" dirty="0" smtClean="0"/>
              <a:t>multiplexor </a:t>
            </a:r>
            <a:r>
              <a:rPr lang="tr-TR" sz="1800" dirty="0" smtClean="0"/>
              <a:t> ihtiyacımız vardır. </a:t>
            </a:r>
            <a:r>
              <a:rPr lang="en-US" sz="1800" dirty="0" smtClean="0"/>
              <a:t/>
            </a:r>
            <a:br>
              <a:rPr lang="en-US" sz="1800" dirty="0" smtClean="0"/>
            </a:br>
            <a:r>
              <a:rPr lang="en-US" sz="1800" dirty="0" smtClean="0"/>
              <a:t/>
            </a:r>
            <a:br>
              <a:rPr lang="en-US" sz="1800" dirty="0" smtClean="0"/>
            </a:br>
            <a:endParaRPr lang="tr-TR"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 </a:t>
            </a:r>
            <a:endParaRPr lang="tr-TR" dirty="0"/>
          </a:p>
        </p:txBody>
      </p:sp>
      <p:sp>
        <p:nvSpPr>
          <p:cNvPr id="3" name="2 İçerik Yer Tutucusu"/>
          <p:cNvSpPr>
            <a:spLocks noGrp="1"/>
          </p:cNvSpPr>
          <p:nvPr>
            <p:ph idx="1"/>
          </p:nvPr>
        </p:nvSpPr>
        <p:spPr/>
        <p:txBody>
          <a:bodyPr/>
          <a:lstStyle/>
          <a:p>
            <a:r>
              <a:rPr lang="tr-TR" dirty="0" smtClean="0"/>
              <a:t> </a:t>
            </a:r>
            <a:endParaRPr lang="tr-TR" dirty="0"/>
          </a:p>
        </p:txBody>
      </p:sp>
      <p:pic>
        <p:nvPicPr>
          <p:cNvPr id="88066" name="Picture 2"/>
          <p:cNvPicPr>
            <a:picLocks noChangeAspect="1" noChangeArrowheads="1"/>
          </p:cNvPicPr>
          <p:nvPr/>
        </p:nvPicPr>
        <p:blipFill>
          <a:blip r:embed="rId2" cstate="print"/>
          <a:srcRect/>
          <a:stretch>
            <a:fillRect/>
          </a:stretch>
        </p:blipFill>
        <p:spPr bwMode="auto">
          <a:xfrm>
            <a:off x="827584" y="188640"/>
            <a:ext cx="6600825" cy="414337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763688" y="4581128"/>
            <a:ext cx="5184576" cy="1975487"/>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Program Kesme</a:t>
            </a:r>
            <a:endParaRPr lang="tr-TR" dirty="0"/>
          </a:p>
        </p:txBody>
      </p:sp>
      <p:sp>
        <p:nvSpPr>
          <p:cNvPr id="3" name="2 İçerik Yer Tutucusu"/>
          <p:cNvSpPr>
            <a:spLocks noGrp="1"/>
          </p:cNvSpPr>
          <p:nvPr>
            <p:ph sz="half" idx="1"/>
          </p:nvPr>
        </p:nvSpPr>
        <p:spPr>
          <a:xfrm>
            <a:off x="685800" y="1981200"/>
            <a:ext cx="5902424" cy="4114800"/>
          </a:xfrm>
        </p:spPr>
        <p:txBody>
          <a:bodyPr/>
          <a:lstStyle/>
          <a:p>
            <a:r>
              <a:rPr lang="tr-TR" sz="2000" dirty="0" smtClean="0"/>
              <a:t>Yürütülmekte olan program kesilir. Denetim programdan kesme işleyici bir programa geçer.</a:t>
            </a:r>
          </a:p>
          <a:p>
            <a:r>
              <a:rPr lang="tr-TR" sz="2000" dirty="0" smtClean="0"/>
              <a:t>Kesme iç veya dış istek üretilmesi ile ortaya çıkar.</a:t>
            </a:r>
          </a:p>
          <a:p>
            <a:r>
              <a:rPr lang="tr-TR" sz="2000" dirty="0" smtClean="0"/>
              <a:t>Kesme işleyici programın işlemi bitince denetim yeniden normal programda kaldığı yere döner.</a:t>
            </a:r>
          </a:p>
          <a:p>
            <a:r>
              <a:rPr lang="tr-TR" sz="2000" dirty="0" smtClean="0"/>
              <a:t>Kesme geldiği anda </a:t>
            </a:r>
            <a:r>
              <a:rPr lang="tr-TR" sz="2000" dirty="0" err="1" smtClean="0"/>
              <a:t>cpu</a:t>
            </a:r>
            <a:r>
              <a:rPr lang="tr-TR" sz="2000" dirty="0" smtClean="0"/>
              <a:t> durum bilgisi geri dönülmek üzere saklanır. CPU durumu:</a:t>
            </a:r>
          </a:p>
          <a:p>
            <a:pPr lvl="1"/>
            <a:r>
              <a:rPr lang="tr-TR" sz="2000" dirty="0" smtClean="0"/>
              <a:t>PC içeriği</a:t>
            </a:r>
          </a:p>
          <a:p>
            <a:pPr lvl="1"/>
            <a:r>
              <a:rPr lang="tr-TR" sz="2000" dirty="0" smtClean="0"/>
              <a:t>Bütün işlemci yazaçlarının içerikleri</a:t>
            </a:r>
          </a:p>
          <a:p>
            <a:pPr lvl="1"/>
            <a:r>
              <a:rPr lang="tr-TR" sz="2000" dirty="0" smtClean="0"/>
              <a:t>Bazı durum şartlarının içerikleri</a:t>
            </a:r>
          </a:p>
        </p:txBody>
      </p:sp>
      <p:pic>
        <p:nvPicPr>
          <p:cNvPr id="41985" name="Picture 1"/>
          <p:cNvPicPr>
            <a:picLocks noChangeAspect="1" noChangeArrowheads="1"/>
          </p:cNvPicPr>
          <p:nvPr/>
        </p:nvPicPr>
        <p:blipFill>
          <a:blip r:embed="rId2" cstate="print"/>
          <a:srcRect/>
          <a:stretch>
            <a:fillRect/>
          </a:stretch>
        </p:blipFill>
        <p:spPr bwMode="auto">
          <a:xfrm>
            <a:off x="6486525" y="1700808"/>
            <a:ext cx="2657475" cy="41814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CPU </a:t>
            </a:r>
            <a:r>
              <a:rPr lang="tr-TR" dirty="0" err="1" smtClean="0"/>
              <a:t>Registers</a:t>
            </a:r>
            <a:endParaRPr lang="tr-TR" dirty="0"/>
          </a:p>
        </p:txBody>
      </p:sp>
      <p:sp>
        <p:nvSpPr>
          <p:cNvPr id="3" name="2 İçerik Yer Tutucusu"/>
          <p:cNvSpPr>
            <a:spLocks noGrp="1"/>
          </p:cNvSpPr>
          <p:nvPr>
            <p:ph sz="half" idx="1"/>
          </p:nvPr>
        </p:nvSpPr>
        <p:spPr>
          <a:xfrm>
            <a:off x="685800" y="1981200"/>
            <a:ext cx="7846640" cy="4114800"/>
          </a:xfrm>
        </p:spPr>
        <p:txBody>
          <a:bodyPr/>
          <a:lstStyle/>
          <a:p>
            <a:pPr marL="381000" indent="-381000"/>
            <a:r>
              <a:rPr lang="tr-TR" dirty="0" smtClean="0"/>
              <a:t>CPU </a:t>
            </a:r>
            <a:r>
              <a:rPr lang="tr-TR" dirty="0" err="1" smtClean="0"/>
              <a:t>nun</a:t>
            </a:r>
            <a:r>
              <a:rPr lang="tr-TR" dirty="0" smtClean="0"/>
              <a:t> iki özelliği kullanıcı programlarına ve işletim sistemine görünürdür:</a:t>
            </a:r>
          </a:p>
          <a:p>
            <a:pPr marL="381000" indent="-381000"/>
            <a:r>
              <a:rPr lang="tr-TR" dirty="0" smtClean="0"/>
              <a:t> </a:t>
            </a:r>
            <a:r>
              <a:rPr lang="en-US" i="1" dirty="0" smtClean="0"/>
              <a:t>General-purpose </a:t>
            </a:r>
            <a:r>
              <a:rPr lang="en-US" i="1" dirty="0" smtClean="0"/>
              <a:t>registers </a:t>
            </a:r>
            <a:r>
              <a:rPr lang="en-US" dirty="0" smtClean="0"/>
              <a:t>(GPRs)</a:t>
            </a:r>
          </a:p>
          <a:p>
            <a:pPr marL="1257300" lvl="2" indent="-342900"/>
            <a:r>
              <a:rPr lang="en-US" i="1" dirty="0" smtClean="0"/>
              <a:t>program-accessible registers</a:t>
            </a:r>
            <a:r>
              <a:rPr lang="tr-TR" i="1" dirty="0" smtClean="0"/>
              <a:t> </a:t>
            </a:r>
            <a:r>
              <a:rPr lang="tr-TR" i="1" dirty="0" smtClean="0"/>
              <a:t>diye de adlandırılır</a:t>
            </a:r>
            <a:endParaRPr lang="en-US" i="1" dirty="0" smtClean="0"/>
          </a:p>
          <a:p>
            <a:pPr marL="1257300" lvl="2" indent="-342900"/>
            <a:r>
              <a:rPr lang="en-US" dirty="0" smtClean="0"/>
              <a:t>Hold data, addresses, index values, </a:t>
            </a:r>
            <a:r>
              <a:rPr lang="en-US" dirty="0" smtClean="0"/>
              <a:t>the </a:t>
            </a:r>
            <a:r>
              <a:rPr lang="en-US" dirty="0" smtClean="0"/>
              <a:t>stack pointer during execution of a program</a:t>
            </a:r>
            <a:endParaRPr lang="en-US" i="1" dirty="0" smtClean="0"/>
          </a:p>
          <a:p>
            <a:pPr marL="800100" lvl="1" indent="-342900"/>
            <a:r>
              <a:rPr lang="en-US" i="1" dirty="0" smtClean="0"/>
              <a:t>Control registers</a:t>
            </a:r>
          </a:p>
          <a:p>
            <a:pPr marL="1257300" lvl="2" indent="-342900"/>
            <a:r>
              <a:rPr lang="tr-TR" dirty="0" smtClean="0"/>
              <a:t>CPU operasyonlarını kontrol eden bilgi içerir</a:t>
            </a:r>
          </a:p>
          <a:p>
            <a:pPr marL="1257300" lvl="2" indent="-342900"/>
            <a:r>
              <a:rPr lang="en-US" i="1" dirty="0" smtClean="0"/>
              <a:t>program status word </a:t>
            </a:r>
            <a:r>
              <a:rPr lang="en-US" dirty="0" smtClean="0"/>
              <a:t>(PSW</a:t>
            </a:r>
            <a:r>
              <a:rPr lang="en-US" dirty="0" smtClean="0"/>
              <a:t>)</a:t>
            </a:r>
            <a:r>
              <a:rPr lang="tr-TR" dirty="0" smtClean="0"/>
              <a:t>:</a:t>
            </a:r>
            <a:r>
              <a:rPr lang="en-US" dirty="0" smtClean="0"/>
              <a:t> Set </a:t>
            </a:r>
            <a:r>
              <a:rPr lang="en-US" dirty="0" smtClean="0"/>
              <a:t>of control </a:t>
            </a:r>
            <a:r>
              <a:rPr lang="en-US" dirty="0" smtClean="0"/>
              <a:t>registers</a:t>
            </a:r>
            <a:endParaRPr lang="en-US" dirty="0" smtClean="0"/>
          </a:p>
          <a:p>
            <a:endParaRPr lang="tr-T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a:t>
            </a:r>
            <a:endParaRPr lang="tr-TR" dirty="0"/>
          </a:p>
        </p:txBody>
      </p:sp>
      <p:sp>
        <p:nvSpPr>
          <p:cNvPr id="3" name="2 İçerik Yer Tutucusu"/>
          <p:cNvSpPr>
            <a:spLocks noGrp="1"/>
          </p:cNvSpPr>
          <p:nvPr>
            <p:ph sz="half" idx="1"/>
          </p:nvPr>
        </p:nvSpPr>
        <p:spPr/>
        <p:txBody>
          <a:bodyPr/>
          <a:lstStyle/>
          <a:p>
            <a:r>
              <a:rPr lang="tr-TR" dirty="0" smtClean="0"/>
              <a:t> </a:t>
            </a:r>
            <a:endParaRPr lang="tr-TR" dirty="0"/>
          </a:p>
        </p:txBody>
      </p:sp>
      <p:sp>
        <p:nvSpPr>
          <p:cNvPr id="4" name="3 İçerik Yer Tutucusu"/>
          <p:cNvSpPr>
            <a:spLocks noGrp="1"/>
          </p:cNvSpPr>
          <p:nvPr>
            <p:ph sz="half" idx="2"/>
          </p:nvPr>
        </p:nvSpPr>
        <p:spPr/>
        <p:txBody>
          <a:bodyPr/>
          <a:lstStyle/>
          <a:p>
            <a:r>
              <a:rPr lang="tr-TR" dirty="0" smtClean="0"/>
              <a:t> </a:t>
            </a:r>
            <a:endParaRPr lang="tr-TR" dirty="0"/>
          </a:p>
        </p:txBody>
      </p:sp>
      <p:pic>
        <p:nvPicPr>
          <p:cNvPr id="5" name="Picture 5"/>
          <p:cNvPicPr>
            <a:picLocks noChangeAspect="1" noChangeArrowheads="1"/>
          </p:cNvPicPr>
          <p:nvPr/>
        </p:nvPicPr>
        <p:blipFill>
          <a:blip r:embed="rId2" cstate="print"/>
          <a:srcRect/>
          <a:stretch>
            <a:fillRect/>
          </a:stretch>
        </p:blipFill>
        <p:spPr bwMode="auto">
          <a:xfrm>
            <a:off x="971600" y="1772816"/>
            <a:ext cx="6708775" cy="48641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Program Kesme</a:t>
            </a:r>
            <a:endParaRPr lang="tr-TR" dirty="0"/>
          </a:p>
        </p:txBody>
      </p:sp>
      <p:sp>
        <p:nvSpPr>
          <p:cNvPr id="3" name="2 İçerik Yer Tutucusu"/>
          <p:cNvSpPr>
            <a:spLocks noGrp="1"/>
          </p:cNvSpPr>
          <p:nvPr>
            <p:ph sz="half" idx="1"/>
          </p:nvPr>
        </p:nvSpPr>
        <p:spPr>
          <a:xfrm>
            <a:off x="685800" y="1981200"/>
            <a:ext cx="7886728" cy="4114800"/>
          </a:xfrm>
        </p:spPr>
        <p:txBody>
          <a:bodyPr/>
          <a:lstStyle/>
          <a:p>
            <a:r>
              <a:rPr lang="tr-TR" sz="2000" dirty="0" smtClean="0"/>
              <a:t>CPU içindeki bütün durum bit şartlarına program </a:t>
            </a:r>
            <a:r>
              <a:rPr lang="tr-TR" sz="2000" dirty="0" err="1" smtClean="0"/>
              <a:t>state</a:t>
            </a:r>
            <a:r>
              <a:rPr lang="tr-TR" sz="2000" dirty="0" smtClean="0"/>
              <a:t> </a:t>
            </a:r>
            <a:r>
              <a:rPr lang="tr-TR" sz="2000" dirty="0" err="1" smtClean="0"/>
              <a:t>word</a:t>
            </a:r>
            <a:r>
              <a:rPr lang="tr-TR" sz="2000" dirty="0" smtClean="0"/>
              <a:t>(</a:t>
            </a:r>
            <a:r>
              <a:rPr lang="tr-TR" sz="2000" b="1" dirty="0" smtClean="0"/>
              <a:t>PSW</a:t>
            </a:r>
            <a:r>
              <a:rPr lang="tr-TR" sz="2000" dirty="0" smtClean="0"/>
              <a:t>) denir.</a:t>
            </a:r>
          </a:p>
          <a:p>
            <a:r>
              <a:rPr lang="tr-TR" sz="2000" dirty="0" smtClean="0"/>
              <a:t>PSW </a:t>
            </a:r>
            <a:r>
              <a:rPr lang="tr-TR" sz="2000" b="1" dirty="0" smtClean="0"/>
              <a:t>ayrı bir donanım yazacında </a:t>
            </a:r>
            <a:r>
              <a:rPr lang="tr-TR" sz="2000" dirty="0" smtClean="0"/>
              <a:t>saklanır.</a:t>
            </a:r>
          </a:p>
          <a:p>
            <a:r>
              <a:rPr lang="tr-TR" sz="2000" dirty="0" smtClean="0"/>
              <a:t>PSW içeriği </a:t>
            </a:r>
            <a:r>
              <a:rPr lang="tr-TR" sz="2000" b="1" dirty="0" smtClean="0"/>
              <a:t>CPU </a:t>
            </a:r>
            <a:r>
              <a:rPr lang="tr-TR" sz="2000" b="1" dirty="0" err="1" smtClean="0"/>
              <a:t>nun</a:t>
            </a:r>
            <a:r>
              <a:rPr lang="tr-TR" sz="2000" b="1" dirty="0" smtClean="0"/>
              <a:t> durumunu karakterize</a:t>
            </a:r>
            <a:r>
              <a:rPr lang="tr-TR" sz="2000" dirty="0" smtClean="0"/>
              <a:t> eder.</a:t>
            </a:r>
          </a:p>
          <a:p>
            <a:r>
              <a:rPr lang="tr-TR" sz="2000" dirty="0" smtClean="0"/>
              <a:t>Tipik olarak son ALU işleminden sonraki durum bitlerinin içerir: bu aynı zamanda izin verilen kesmeleri ve kullanıcı/sistem </a:t>
            </a:r>
            <a:r>
              <a:rPr lang="tr-TR" sz="2000" dirty="0" err="1" smtClean="0"/>
              <a:t>modunu</a:t>
            </a:r>
            <a:r>
              <a:rPr lang="tr-TR" sz="2000" dirty="0" smtClean="0"/>
              <a:t> belirtir.</a:t>
            </a:r>
          </a:p>
          <a:p>
            <a:r>
              <a:rPr lang="tr-TR" sz="2000" dirty="0" smtClean="0"/>
              <a:t>CPU normal olarak kullanıcı </a:t>
            </a:r>
            <a:r>
              <a:rPr lang="tr-TR" sz="2000" dirty="0" err="1" smtClean="0"/>
              <a:t>modundadır</a:t>
            </a:r>
            <a:r>
              <a:rPr lang="tr-TR" sz="2000" dirty="0" smtClean="0"/>
              <a:t>. CPU durumu PSW içindeki özel durum bitlerinden anlaşılır. </a:t>
            </a:r>
          </a:p>
          <a:p>
            <a:r>
              <a:rPr lang="tr-TR" sz="2000" dirty="0" smtClean="0"/>
              <a:t>Kesmeyi servis etmek için CPU durum bilgisi saklanır, servis rutininin başlangıç adresi PC aktarılır.</a:t>
            </a:r>
          </a:p>
          <a:p>
            <a:r>
              <a:rPr lang="tr-TR" sz="2000" dirty="0" smtClean="0"/>
              <a:t>Kesme geldiğinde bir buyruk icra ediliyorsa bu işlem bitene kadar CPU kesmeyi dikkate almaz. </a:t>
            </a:r>
          </a:p>
          <a:p>
            <a:r>
              <a:rPr lang="tr-TR" sz="2000" dirty="0" smtClean="0"/>
              <a:t>Bir sonraki al-getir evresinden önce denetim kesme sinyali gelip gelmediğine bakar.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 </a:t>
            </a:r>
            <a:endParaRPr lang="tr-TR" dirty="0"/>
          </a:p>
        </p:txBody>
      </p:sp>
      <p:sp>
        <p:nvSpPr>
          <p:cNvPr id="3" name="2 İçerik Yer Tutucusu"/>
          <p:cNvSpPr>
            <a:spLocks noGrp="1"/>
          </p:cNvSpPr>
          <p:nvPr>
            <p:ph idx="1"/>
          </p:nvPr>
        </p:nvSpPr>
        <p:spPr>
          <a:xfrm>
            <a:off x="4499992" y="404664"/>
            <a:ext cx="3958208" cy="5691336"/>
          </a:xfrm>
        </p:spPr>
        <p:txBody>
          <a:bodyPr/>
          <a:lstStyle/>
          <a:p>
            <a:r>
              <a:rPr lang="tr-TR" sz="1600" dirty="0" smtClean="0"/>
              <a:t>Programlar için gerekli sayaçları, dönüş adresleri, geçici sonuçlar gibi verileri yerleştirmek için bellek iyi bir seçim değildir. </a:t>
            </a:r>
          </a:p>
          <a:p>
            <a:r>
              <a:rPr lang="tr-TR" sz="1600" dirty="0" smtClean="0"/>
              <a:t>Bunlar yazaçlarda saklanır. </a:t>
            </a:r>
          </a:p>
          <a:p>
            <a:r>
              <a:rPr lang="tr-TR" sz="1600" dirty="0" smtClean="0"/>
              <a:t>CPU içinde çok sayıda yazaçlar kullanıldığında bunları bir veri yolu sistemi ile bağlamak veya çok küçük bir bellek parçasına hepsini toplayıp hızlı erişim sağlamak işi hızlandırır (ön bellek)</a:t>
            </a:r>
          </a:p>
          <a:p>
            <a:r>
              <a:rPr lang="tr-TR" sz="1600" dirty="0" smtClean="0"/>
              <a:t>Şekilde 7 yazaç için veri yolu kurulumu vardır. </a:t>
            </a:r>
          </a:p>
          <a:p>
            <a:r>
              <a:rPr lang="tr-TR" sz="1600" dirty="0" smtClean="0"/>
              <a:t>Her bir MUX içindeki seçim telleri veri yoluna bilgi giriş için yazaç seçer.</a:t>
            </a:r>
          </a:p>
          <a:p>
            <a:r>
              <a:rPr lang="tr-TR" sz="1600" dirty="0" smtClean="0"/>
              <a:t>A ve B veri yolu ALU için girişleri kurar.</a:t>
            </a:r>
          </a:p>
          <a:p>
            <a:r>
              <a:rPr lang="tr-TR" sz="1600" dirty="0" smtClean="0"/>
              <a:t>ALU da yapılan </a:t>
            </a:r>
            <a:r>
              <a:rPr lang="tr-TR" sz="1600" dirty="0" err="1" smtClean="0"/>
              <a:t>mikroişlemler</a:t>
            </a:r>
            <a:r>
              <a:rPr lang="tr-TR" sz="1600" dirty="0" smtClean="0"/>
              <a:t> sonunda </a:t>
            </a:r>
            <a:r>
              <a:rPr lang="tr-TR" sz="1600" dirty="0" err="1" smtClean="0"/>
              <a:t>cıkış</a:t>
            </a:r>
            <a:r>
              <a:rPr lang="tr-TR" sz="1600" dirty="0" smtClean="0"/>
              <a:t> hedef veri yoluna gider ve bütün yazaçların girişlerine ulaşabilirler.</a:t>
            </a:r>
          </a:p>
          <a:p>
            <a:r>
              <a:rPr lang="tr-TR" sz="1600" dirty="0" smtClean="0"/>
              <a:t>Kod çözücü yazaç yükle girişlerinden birini aktif hale getirir. Seçilen hedef yazaç ile hedef veri yolu içindeki veri arasında aktarma köprüsü kurulur.</a:t>
            </a:r>
            <a:endParaRPr lang="tr-TR" sz="1600" dirty="0"/>
          </a:p>
        </p:txBody>
      </p:sp>
      <p:pic>
        <p:nvPicPr>
          <p:cNvPr id="4" name="Picture 4"/>
          <p:cNvPicPr>
            <a:picLocks noChangeAspect="1" noChangeArrowheads="1"/>
          </p:cNvPicPr>
          <p:nvPr/>
        </p:nvPicPr>
        <p:blipFill>
          <a:blip r:embed="rId2" cstate="print"/>
          <a:srcRect/>
          <a:stretch>
            <a:fillRect/>
          </a:stretch>
        </p:blipFill>
        <p:spPr bwMode="auto">
          <a:xfrm>
            <a:off x="0" y="692150"/>
            <a:ext cx="4391025" cy="594995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Program Kesme</a:t>
            </a:r>
            <a:endParaRPr lang="tr-TR"/>
          </a:p>
        </p:txBody>
      </p:sp>
      <p:sp>
        <p:nvSpPr>
          <p:cNvPr id="3" name="2 İçerik Yer Tutucusu"/>
          <p:cNvSpPr>
            <a:spLocks noGrp="1"/>
          </p:cNvSpPr>
          <p:nvPr>
            <p:ph sz="half" idx="1"/>
          </p:nvPr>
        </p:nvSpPr>
        <p:spPr>
          <a:xfrm>
            <a:off x="685800" y="1981200"/>
            <a:ext cx="7672414" cy="4114800"/>
          </a:xfrm>
        </p:spPr>
        <p:txBody>
          <a:bodyPr/>
          <a:lstStyle/>
          <a:p>
            <a:r>
              <a:rPr lang="tr-TR" sz="2400" dirty="0" smtClean="0"/>
              <a:t>Bekleyen bir kesme sinyali varsa denetim donanım kesme evresine girer.</a:t>
            </a:r>
          </a:p>
          <a:p>
            <a:r>
              <a:rPr lang="tr-TR" sz="2400" dirty="0" smtClean="0"/>
              <a:t>Bu evrede PC ve PSW içerikleri yığına yazılır.</a:t>
            </a:r>
          </a:p>
          <a:p>
            <a:r>
              <a:rPr lang="tr-TR" sz="2400" dirty="0" smtClean="0"/>
              <a:t>Gelen kesmenin işleyici rutininin adresi PC a yazılır ve PSW yeni bir duruma getirilir.</a:t>
            </a:r>
          </a:p>
          <a:p>
            <a:r>
              <a:rPr lang="tr-TR" sz="2400" dirty="0" smtClean="0"/>
              <a:t>Servis rutini hazırdır, kesme servis edilene kadar sistem </a:t>
            </a:r>
            <a:r>
              <a:rPr lang="tr-TR" sz="2400" dirty="0" err="1" smtClean="0"/>
              <a:t>modundadır</a:t>
            </a:r>
            <a:r>
              <a:rPr lang="tr-TR" sz="2400" dirty="0" smtClean="0"/>
              <a:t>. Bu durum PSW ile belirlenmiştir.</a:t>
            </a:r>
          </a:p>
          <a:p>
            <a:r>
              <a:rPr lang="tr-TR" sz="2400" dirty="0" smtClean="0"/>
              <a:t>Kesme işleyici rutinin son buyruğu kesme alt programından geri dönüştür.bu buyruk icra edilince yığındaki PSW ve dönüş adresi yerlerine yeniden yazılır. Kullanıcı </a:t>
            </a:r>
            <a:r>
              <a:rPr lang="tr-TR" sz="2400" dirty="0" err="1" smtClean="0"/>
              <a:t>moduna</a:t>
            </a:r>
            <a:r>
              <a:rPr lang="tr-TR" sz="2400" dirty="0" smtClean="0"/>
              <a:t> dönülür. Program kaldığı yerden devam eder.</a:t>
            </a:r>
            <a:endParaRPr lang="tr-TR"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PSW</a:t>
            </a:r>
            <a:endParaRPr lang="tr-TR" dirty="0"/>
          </a:p>
        </p:txBody>
      </p:sp>
      <p:sp>
        <p:nvSpPr>
          <p:cNvPr id="3" name="2 İçerik Yer Tutucusu"/>
          <p:cNvSpPr>
            <a:spLocks noGrp="1"/>
          </p:cNvSpPr>
          <p:nvPr>
            <p:ph sz="half" idx="1"/>
          </p:nvPr>
        </p:nvSpPr>
        <p:spPr/>
        <p:txBody>
          <a:bodyPr/>
          <a:lstStyle/>
          <a:p>
            <a:r>
              <a:rPr lang="tr-TR" dirty="0" smtClean="0"/>
              <a:t> </a:t>
            </a:r>
            <a:endParaRPr lang="tr-TR" dirty="0"/>
          </a:p>
        </p:txBody>
      </p:sp>
      <p:sp>
        <p:nvSpPr>
          <p:cNvPr id="4" name="3 İçerik Yer Tutucusu"/>
          <p:cNvSpPr>
            <a:spLocks noGrp="1"/>
          </p:cNvSpPr>
          <p:nvPr>
            <p:ph sz="half" idx="2"/>
          </p:nvPr>
        </p:nvSpPr>
        <p:spPr/>
        <p:txBody>
          <a:bodyPr/>
          <a:lstStyle/>
          <a:p>
            <a:r>
              <a:rPr lang="tr-TR" dirty="0" smtClean="0"/>
              <a:t> </a:t>
            </a:r>
            <a:endParaRPr lang="tr-TR" dirty="0"/>
          </a:p>
        </p:txBody>
      </p:sp>
      <p:pic>
        <p:nvPicPr>
          <p:cNvPr id="5" name="Picture 5"/>
          <p:cNvPicPr>
            <a:picLocks noChangeAspect="1" noChangeArrowheads="1"/>
          </p:cNvPicPr>
          <p:nvPr/>
        </p:nvPicPr>
        <p:blipFill>
          <a:blip r:embed="rId2" cstate="print"/>
          <a:srcRect/>
          <a:stretch>
            <a:fillRect/>
          </a:stretch>
        </p:blipFill>
        <p:spPr bwMode="auto">
          <a:xfrm>
            <a:off x="1043608" y="1556792"/>
            <a:ext cx="6885235" cy="5121473"/>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Kesme Örnekleri</a:t>
            </a:r>
            <a:endParaRPr lang="tr-TR" dirty="0"/>
          </a:p>
        </p:txBody>
      </p:sp>
      <p:sp>
        <p:nvSpPr>
          <p:cNvPr id="3" name="2 İçerik Yer Tutucusu"/>
          <p:cNvSpPr>
            <a:spLocks noGrp="1"/>
          </p:cNvSpPr>
          <p:nvPr>
            <p:ph sz="half" idx="1"/>
          </p:nvPr>
        </p:nvSpPr>
        <p:spPr/>
        <p:txBody>
          <a:bodyPr/>
          <a:lstStyle/>
          <a:p>
            <a:endParaRPr lang="tr-TR"/>
          </a:p>
        </p:txBody>
      </p:sp>
      <p:sp>
        <p:nvSpPr>
          <p:cNvPr id="4" name="3 İçerik Yer Tutucusu"/>
          <p:cNvSpPr>
            <a:spLocks noGrp="1"/>
          </p:cNvSpPr>
          <p:nvPr>
            <p:ph sz="half" idx="2"/>
          </p:nvPr>
        </p:nvSpPr>
        <p:spPr/>
        <p:txBody>
          <a:bodyPr/>
          <a:lstStyle/>
          <a:p>
            <a:endParaRPr lang="tr-TR"/>
          </a:p>
        </p:txBody>
      </p:sp>
      <p:pic>
        <p:nvPicPr>
          <p:cNvPr id="5" name="Picture 6"/>
          <p:cNvPicPr>
            <a:picLocks noChangeAspect="1" noChangeArrowheads="1"/>
          </p:cNvPicPr>
          <p:nvPr/>
        </p:nvPicPr>
        <p:blipFill>
          <a:blip r:embed="rId2" cstate="print"/>
          <a:srcRect/>
          <a:stretch>
            <a:fillRect/>
          </a:stretch>
        </p:blipFill>
        <p:spPr bwMode="auto">
          <a:xfrm>
            <a:off x="683568" y="1988840"/>
            <a:ext cx="8128000" cy="393382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685800" y="609600"/>
            <a:ext cx="8062664" cy="1143000"/>
          </a:xfrm>
        </p:spPr>
        <p:txBody>
          <a:bodyPr/>
          <a:lstStyle/>
          <a:p>
            <a:r>
              <a:rPr lang="tr-TR" dirty="0" smtClean="0"/>
              <a:t>RISC(</a:t>
            </a:r>
            <a:r>
              <a:rPr lang="tr-TR" i="1" dirty="0" err="1" smtClean="0"/>
              <a:t>Reduced</a:t>
            </a:r>
            <a:r>
              <a:rPr lang="tr-TR" i="1" dirty="0" smtClean="0"/>
              <a:t> </a:t>
            </a:r>
            <a:r>
              <a:rPr lang="tr-TR" i="1" dirty="0" err="1" smtClean="0"/>
              <a:t>instruction</a:t>
            </a:r>
            <a:r>
              <a:rPr lang="tr-TR" i="1" dirty="0" smtClean="0"/>
              <a:t> set </a:t>
            </a:r>
            <a:r>
              <a:rPr lang="tr-TR" i="1" dirty="0" err="1" smtClean="0"/>
              <a:t>computing</a:t>
            </a:r>
            <a:r>
              <a:rPr lang="tr-TR" dirty="0" smtClean="0"/>
              <a:t>)</a:t>
            </a:r>
            <a:endParaRPr lang="tr-TR" dirty="0"/>
          </a:p>
        </p:txBody>
      </p:sp>
      <p:sp>
        <p:nvSpPr>
          <p:cNvPr id="3" name="2 İçerik Yer Tutucusu"/>
          <p:cNvSpPr>
            <a:spLocks noGrp="1"/>
          </p:cNvSpPr>
          <p:nvPr>
            <p:ph sz="half" idx="1"/>
          </p:nvPr>
        </p:nvSpPr>
        <p:spPr>
          <a:xfrm>
            <a:off x="685800" y="1981200"/>
            <a:ext cx="7990656" cy="4114800"/>
          </a:xfrm>
        </p:spPr>
        <p:txBody>
          <a:bodyPr/>
          <a:lstStyle/>
          <a:p>
            <a:pPr eaLnBrk="1" hangingPunct="1">
              <a:lnSpc>
                <a:spcPct val="80000"/>
              </a:lnSpc>
            </a:pPr>
            <a:r>
              <a:rPr lang="tr-TR" dirty="0" smtClean="0"/>
              <a:t>Komut Kümesi (</a:t>
            </a:r>
            <a:r>
              <a:rPr lang="tr-TR" dirty="0" err="1" smtClean="0"/>
              <a:t>Instruction</a:t>
            </a:r>
            <a:r>
              <a:rPr lang="tr-TR" dirty="0" smtClean="0"/>
              <a:t> Set): </a:t>
            </a:r>
          </a:p>
          <a:p>
            <a:pPr lvl="1" eaLnBrk="1" hangingPunct="1">
              <a:lnSpc>
                <a:spcPct val="80000"/>
              </a:lnSpc>
            </a:pPr>
            <a:r>
              <a:rPr lang="tr-TR" dirty="0" smtClean="0"/>
              <a:t>Programcının makineyi programlarken kullanabileceği buyrukların veya makine komutlarının tamamının oluşturduğu kümeyi belirtir. </a:t>
            </a:r>
          </a:p>
          <a:p>
            <a:pPr eaLnBrk="1" hangingPunct="1"/>
            <a:r>
              <a:rPr lang="tr-TR" dirty="0" smtClean="0"/>
              <a:t>İşlemci tasarımları 2 farklı mimaride şekillenir:</a:t>
            </a:r>
          </a:p>
          <a:p>
            <a:pPr lvl="1" eaLnBrk="1" hangingPunct="1"/>
            <a:r>
              <a:rPr lang="tr-TR" dirty="0" smtClean="0"/>
              <a:t>CISC (</a:t>
            </a:r>
            <a:r>
              <a:rPr lang="tr-TR" dirty="0" err="1" smtClean="0"/>
              <a:t>Complex</a:t>
            </a:r>
            <a:r>
              <a:rPr lang="tr-TR" dirty="0" smtClean="0"/>
              <a:t> </a:t>
            </a:r>
            <a:r>
              <a:rPr lang="tr-TR" dirty="0" err="1" smtClean="0"/>
              <a:t>Instruction</a:t>
            </a:r>
            <a:r>
              <a:rPr lang="tr-TR" dirty="0" smtClean="0"/>
              <a:t> Set </a:t>
            </a:r>
            <a:r>
              <a:rPr lang="tr-TR" dirty="0" err="1" smtClean="0"/>
              <a:t>Computer</a:t>
            </a:r>
            <a:r>
              <a:rPr lang="tr-TR" dirty="0" smtClean="0"/>
              <a:t>)</a:t>
            </a:r>
          </a:p>
          <a:p>
            <a:pPr lvl="1" eaLnBrk="1" hangingPunct="1"/>
            <a:r>
              <a:rPr lang="tr-TR" dirty="0" smtClean="0"/>
              <a:t>RISC </a:t>
            </a:r>
            <a:r>
              <a:rPr lang="tr-TR" dirty="0" smtClean="0"/>
              <a:t>(</a:t>
            </a:r>
            <a:r>
              <a:rPr lang="tr-TR" dirty="0" err="1" smtClean="0"/>
              <a:t>Reduced</a:t>
            </a:r>
            <a:r>
              <a:rPr lang="tr-TR" dirty="0" smtClean="0"/>
              <a:t> </a:t>
            </a:r>
            <a:r>
              <a:rPr lang="tr-TR" dirty="0" err="1" smtClean="0"/>
              <a:t>Instruction</a:t>
            </a:r>
            <a:r>
              <a:rPr lang="tr-TR" dirty="0" smtClean="0"/>
              <a:t> Set </a:t>
            </a:r>
            <a:r>
              <a:rPr lang="tr-TR" dirty="0" err="1" smtClean="0"/>
              <a:t>Computer</a:t>
            </a:r>
            <a:r>
              <a:rPr lang="tr-TR" dirty="0" smtClean="0"/>
              <a:t>)</a:t>
            </a:r>
          </a:p>
          <a:p>
            <a:pPr eaLnBrk="1" hangingPunct="1">
              <a:lnSpc>
                <a:spcPct val="80000"/>
              </a:lnSpc>
            </a:pPr>
            <a:endParaRPr lang="tr-TR" dirty="0" smtClean="0"/>
          </a:p>
          <a:p>
            <a:endParaRPr lang="tr-T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tr-TR" dirty="0" smtClean="0"/>
              <a:t>CISC Özellikleri</a:t>
            </a:r>
          </a:p>
        </p:txBody>
      </p:sp>
      <p:sp>
        <p:nvSpPr>
          <p:cNvPr id="28675" name="Rectangle 3"/>
          <p:cNvSpPr>
            <a:spLocks noGrp="1" noChangeArrowheads="1"/>
          </p:cNvSpPr>
          <p:nvPr>
            <p:ph type="body" idx="1"/>
          </p:nvPr>
        </p:nvSpPr>
        <p:spPr/>
        <p:txBody>
          <a:bodyPr/>
          <a:lstStyle/>
          <a:p>
            <a:pPr eaLnBrk="1" hangingPunct="1">
              <a:lnSpc>
                <a:spcPct val="90000"/>
              </a:lnSpc>
            </a:pPr>
            <a:r>
              <a:rPr lang="tr-TR" sz="2400" dirty="0" smtClean="0"/>
              <a:t>CISC mimari temel hedefi: yüksek seviyeli dille yazılmış programın her bir komutu için tek bir makine buyruğu bulabilmesini sağlamaktır. </a:t>
            </a:r>
          </a:p>
          <a:p>
            <a:pPr eaLnBrk="1" hangingPunct="1">
              <a:lnSpc>
                <a:spcPct val="90000"/>
              </a:lnSpc>
            </a:pPr>
            <a:r>
              <a:rPr lang="tr-TR" sz="2400" dirty="0" smtClean="0"/>
              <a:t>CPU karmaşık hale gelmekte fakat bu CPU üzerinde koşacak  programları daha basitleştirmektedir. </a:t>
            </a:r>
          </a:p>
          <a:p>
            <a:pPr eaLnBrk="1" hangingPunct="1">
              <a:lnSpc>
                <a:spcPct val="90000"/>
              </a:lnSpc>
            </a:pPr>
            <a:r>
              <a:rPr lang="tr-TR" sz="2400" dirty="0" smtClean="0"/>
              <a:t>Özellikleri:</a:t>
            </a:r>
          </a:p>
          <a:p>
            <a:pPr lvl="1" eaLnBrk="1" hangingPunct="1">
              <a:lnSpc>
                <a:spcPct val="90000"/>
              </a:lnSpc>
            </a:pPr>
            <a:r>
              <a:rPr lang="tr-TR" sz="2000" dirty="0" smtClean="0"/>
              <a:t>Tipik olarak 100-250 arası buyruk</a:t>
            </a:r>
          </a:p>
          <a:p>
            <a:pPr lvl="1" eaLnBrk="1" hangingPunct="1">
              <a:lnSpc>
                <a:spcPct val="90000"/>
              </a:lnSpc>
            </a:pPr>
            <a:r>
              <a:rPr lang="tr-TR" sz="2000" dirty="0" smtClean="0"/>
              <a:t>Bazı buyruklar çok özel işler yapar ve nadir kullanılırlar</a:t>
            </a:r>
          </a:p>
          <a:p>
            <a:pPr lvl="1" eaLnBrk="1" hangingPunct="1">
              <a:lnSpc>
                <a:spcPct val="90000"/>
              </a:lnSpc>
            </a:pPr>
            <a:r>
              <a:rPr lang="tr-TR" sz="2000" dirty="0" smtClean="0"/>
              <a:t>Çok sayıda adresleme kipi tipik olarak 5-20 arası</a:t>
            </a:r>
          </a:p>
          <a:p>
            <a:pPr lvl="1" eaLnBrk="1" hangingPunct="1">
              <a:lnSpc>
                <a:spcPct val="90000"/>
              </a:lnSpc>
            </a:pPr>
            <a:r>
              <a:rPr lang="tr-TR" sz="2000" dirty="0" smtClean="0"/>
              <a:t>Değişen uzunlukta buyruk biçimleri</a:t>
            </a:r>
          </a:p>
          <a:p>
            <a:pPr lvl="1" eaLnBrk="1" hangingPunct="1">
              <a:lnSpc>
                <a:spcPct val="90000"/>
              </a:lnSpc>
            </a:pPr>
            <a:r>
              <a:rPr lang="tr-TR" sz="2000" dirty="0" smtClean="0"/>
              <a:t>Buyrukların verileri bellekte kullanabilmesi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3"/>
          <p:cNvGraphicFramePr>
            <a:graphicFrameLocks noChangeAspect="1"/>
          </p:cNvGraphicFramePr>
          <p:nvPr>
            <p:ph idx="1"/>
          </p:nvPr>
        </p:nvGraphicFramePr>
        <p:xfrm>
          <a:off x="0" y="260350"/>
          <a:ext cx="3924300" cy="3214688"/>
        </p:xfrm>
        <a:graphic>
          <a:graphicData uri="http://schemas.openxmlformats.org/presentationml/2006/ole">
            <p:oleObj spid="_x0000_s3074" name="Bit Eşlem Resmi" r:id="rId3" imgW="4791744" imgH="3924848" progId="PBrush">
              <p:embed/>
            </p:oleObj>
          </a:graphicData>
        </a:graphic>
      </p:graphicFrame>
      <p:sp>
        <p:nvSpPr>
          <p:cNvPr id="3075" name="Text Box 6"/>
          <p:cNvSpPr txBox="1">
            <a:spLocks noChangeArrowheads="1"/>
          </p:cNvSpPr>
          <p:nvPr/>
        </p:nvSpPr>
        <p:spPr bwMode="auto">
          <a:xfrm>
            <a:off x="4319588" y="549275"/>
            <a:ext cx="4824412" cy="1917700"/>
          </a:xfrm>
          <a:prstGeom prst="rect">
            <a:avLst/>
          </a:prstGeom>
          <a:noFill/>
          <a:ln w="9525">
            <a:noFill/>
            <a:miter lim="800000"/>
            <a:headEnd/>
            <a:tailEnd/>
          </a:ln>
        </p:spPr>
        <p:txBody>
          <a:bodyPr>
            <a:spAutoFit/>
          </a:bodyPr>
          <a:lstStyle/>
          <a:p>
            <a:r>
              <a:rPr lang="tr-TR"/>
              <a:t>Tipik bir CISC komut seti, değişken </a:t>
            </a:r>
          </a:p>
          <a:p>
            <a:r>
              <a:rPr lang="tr-TR"/>
              <a:t>komut formatı kullanan 120-350 </a:t>
            </a:r>
          </a:p>
          <a:p>
            <a:r>
              <a:rPr lang="tr-TR"/>
              <a:t>arasında komut içerir. Bir düzineden </a:t>
            </a:r>
          </a:p>
          <a:p>
            <a:r>
              <a:rPr lang="tr-TR"/>
              <a:t>fazla adresleme modu ile iyi bir </a:t>
            </a:r>
          </a:p>
          <a:p>
            <a:r>
              <a:rPr lang="tr-TR"/>
              <a:t>bellek yönetimi sağlar.</a:t>
            </a:r>
          </a:p>
        </p:txBody>
      </p:sp>
      <p:sp>
        <p:nvSpPr>
          <p:cNvPr id="3076" name="Text Box 7"/>
          <p:cNvSpPr txBox="1">
            <a:spLocks noChangeArrowheads="1"/>
          </p:cNvSpPr>
          <p:nvPr/>
        </p:nvSpPr>
        <p:spPr bwMode="auto">
          <a:xfrm>
            <a:off x="250825" y="3500438"/>
            <a:ext cx="8424863" cy="2862322"/>
          </a:xfrm>
          <a:prstGeom prst="rect">
            <a:avLst/>
          </a:prstGeom>
          <a:noFill/>
          <a:ln w="9525">
            <a:noFill/>
            <a:miter lim="800000"/>
            <a:headEnd/>
            <a:tailEnd/>
          </a:ln>
        </p:spPr>
        <p:txBody>
          <a:bodyPr>
            <a:spAutoFit/>
          </a:bodyPr>
          <a:lstStyle/>
          <a:p>
            <a:r>
              <a:rPr lang="tr-TR" sz="2000" dirty="0" smtClean="0"/>
              <a:t>1- CISC </a:t>
            </a:r>
            <a:r>
              <a:rPr lang="tr-TR" sz="2000" dirty="0"/>
              <a:t>mimarisi çok kademeli işleme modeline dayanmaktadır. İlk kademe, yüksek düzeyli dilin yazıldığı yerdir. </a:t>
            </a:r>
            <a:endParaRPr lang="tr-TR" sz="2000" dirty="0" smtClean="0"/>
          </a:p>
          <a:p>
            <a:r>
              <a:rPr lang="tr-TR" sz="2000" dirty="0" smtClean="0"/>
              <a:t>2- Sonraki </a:t>
            </a:r>
            <a:r>
              <a:rPr lang="tr-TR" sz="2000" dirty="0"/>
              <a:t>kademeyi makine dili oluşturur ki, yüksek düzeyli dilin derlenmesi sonucu bir dizi komutlar makine diline çevrilir.</a:t>
            </a:r>
          </a:p>
          <a:p>
            <a:r>
              <a:rPr lang="tr-TR" sz="2000" dirty="0" smtClean="0"/>
              <a:t>3- Bir </a:t>
            </a:r>
            <a:r>
              <a:rPr lang="tr-TR" sz="2000" dirty="0"/>
              <a:t>sonraki kademede makine diline çevrilen komutların kodları çözülerek, mikroişlemcinin donanım birimlerini kontrol edebilen en basit işlenebilir kodlara dönüştürülür. </a:t>
            </a:r>
            <a:endParaRPr lang="tr-TR" sz="2000" dirty="0" smtClean="0"/>
          </a:p>
          <a:p>
            <a:r>
              <a:rPr lang="tr-TR" sz="2000" dirty="0" smtClean="0"/>
              <a:t>4-En </a:t>
            </a:r>
            <a:r>
              <a:rPr lang="tr-TR" sz="2000" dirty="0"/>
              <a:t>alt kademede ise işlenebilir kodları olan donanım aracılığıyla gerekli </a:t>
            </a:r>
          </a:p>
          <a:p>
            <a:r>
              <a:rPr lang="tr-TR" sz="2000" dirty="0"/>
              <a:t>görevler yerine getirilir.</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395288" y="476250"/>
            <a:ext cx="7989887" cy="5689054"/>
          </a:xfrm>
        </p:spPr>
        <p:txBody>
          <a:bodyPr/>
          <a:lstStyle/>
          <a:p>
            <a:pPr eaLnBrk="1" hangingPunct="1">
              <a:lnSpc>
                <a:spcPct val="80000"/>
              </a:lnSpc>
            </a:pPr>
            <a:r>
              <a:rPr lang="tr-TR" sz="2000" dirty="0" smtClean="0"/>
              <a:t>CISC Mimarisinin Avantajları </a:t>
            </a:r>
          </a:p>
          <a:p>
            <a:pPr lvl="1" eaLnBrk="1" hangingPunct="1">
              <a:lnSpc>
                <a:spcPct val="80000"/>
              </a:lnSpc>
            </a:pPr>
            <a:r>
              <a:rPr lang="tr-TR" sz="2000" b="1" dirty="0" err="1" smtClean="0"/>
              <a:t>Mikroprogramlama</a:t>
            </a:r>
            <a:r>
              <a:rPr lang="tr-TR" sz="2000" dirty="0" smtClean="0"/>
              <a:t> </a:t>
            </a:r>
            <a:r>
              <a:rPr lang="tr-TR" sz="2000" dirty="0" err="1" smtClean="0"/>
              <a:t>assembly</a:t>
            </a:r>
            <a:r>
              <a:rPr lang="tr-TR" sz="2000" dirty="0" smtClean="0"/>
              <a:t> dilinin yürütülmesi kadar </a:t>
            </a:r>
            <a:r>
              <a:rPr lang="tr-TR" sz="2000" b="1" dirty="0" smtClean="0"/>
              <a:t>kolaydır</a:t>
            </a:r>
            <a:r>
              <a:rPr lang="tr-TR" sz="2000" dirty="0" smtClean="0"/>
              <a:t> ve sistemdeki kontrol biriminden </a:t>
            </a:r>
            <a:r>
              <a:rPr lang="tr-TR" sz="2000" b="1" dirty="0" smtClean="0"/>
              <a:t>daha ucuzdur</a:t>
            </a:r>
            <a:r>
              <a:rPr lang="tr-TR" sz="2000" dirty="0" smtClean="0"/>
              <a:t>. </a:t>
            </a:r>
          </a:p>
          <a:p>
            <a:pPr lvl="1" eaLnBrk="1" hangingPunct="1">
              <a:lnSpc>
                <a:spcPct val="80000"/>
              </a:lnSpc>
            </a:pPr>
            <a:r>
              <a:rPr lang="tr-TR" sz="2000" dirty="0" smtClean="0"/>
              <a:t>Yeni geliştirilen mikrobilgisayar </a:t>
            </a:r>
            <a:r>
              <a:rPr lang="tr-TR" sz="2000" b="1" dirty="0" smtClean="0"/>
              <a:t>bir öncekinin </a:t>
            </a:r>
            <a:r>
              <a:rPr lang="tr-TR" sz="2000" b="1" dirty="0" err="1" smtClean="0"/>
              <a:t>assembly</a:t>
            </a:r>
            <a:r>
              <a:rPr lang="tr-TR" sz="2000" b="1" dirty="0" smtClean="0"/>
              <a:t> dilini desteklemektedir. </a:t>
            </a:r>
          </a:p>
          <a:p>
            <a:pPr lvl="1" eaLnBrk="1" hangingPunct="1">
              <a:lnSpc>
                <a:spcPct val="80000"/>
              </a:lnSpc>
            </a:pPr>
            <a:r>
              <a:rPr lang="tr-TR" sz="2000" dirty="0" smtClean="0"/>
              <a:t>Yeni komutlar ve </a:t>
            </a:r>
            <a:r>
              <a:rPr lang="tr-TR" sz="2000" dirty="0" err="1" smtClean="0"/>
              <a:t>mikrokod</a:t>
            </a:r>
            <a:r>
              <a:rPr lang="tr-TR" sz="2000" dirty="0" smtClean="0"/>
              <a:t> ROM'a eklemenin kolaylığı tasarımcılara CISC makinelerini geriye doğru uyumlu yapmalarına izin verir. Yeni bir bilgisayar aynı programları ilk bilgisayarlar gibi çalıştırabilir. </a:t>
            </a:r>
          </a:p>
          <a:p>
            <a:pPr lvl="1" eaLnBrk="1" hangingPunct="1">
              <a:lnSpc>
                <a:spcPct val="80000"/>
              </a:lnSpc>
            </a:pPr>
            <a:r>
              <a:rPr lang="tr-TR" sz="2000" dirty="0" err="1" smtClean="0"/>
              <a:t>Mikroprogram</a:t>
            </a:r>
            <a:r>
              <a:rPr lang="tr-TR" sz="2000" dirty="0" smtClean="0"/>
              <a:t> komut kümeleri, yüksek seviyeli dillerin yapılarına benzer biçimde yazıldığından derleyici karmaşık olmak zorunda değildir. </a:t>
            </a:r>
          </a:p>
          <a:p>
            <a:pPr eaLnBrk="1" hangingPunct="1">
              <a:lnSpc>
                <a:spcPct val="80000"/>
              </a:lnSpc>
            </a:pPr>
            <a:r>
              <a:rPr lang="tr-TR" sz="2000" dirty="0" smtClean="0"/>
              <a:t>CISC Mimarisinin Dezavantajları </a:t>
            </a:r>
          </a:p>
          <a:p>
            <a:pPr lvl="1" eaLnBrk="1" hangingPunct="1">
              <a:lnSpc>
                <a:spcPct val="80000"/>
              </a:lnSpc>
            </a:pPr>
            <a:r>
              <a:rPr lang="tr-TR" sz="2000" dirty="0" smtClean="0"/>
              <a:t>Gelişen her mikroişlemci ile birlikte komut kodu ve yonga donanımı </a:t>
            </a:r>
            <a:r>
              <a:rPr lang="tr-TR" sz="2000" b="1" dirty="0" smtClean="0"/>
              <a:t>daha karmaşık </a:t>
            </a:r>
            <a:r>
              <a:rPr lang="tr-TR" sz="2000" dirty="0" smtClean="0"/>
              <a:t>bir hale gelmiştir. 	</a:t>
            </a:r>
          </a:p>
          <a:p>
            <a:pPr lvl="1" eaLnBrk="1" hangingPunct="1">
              <a:lnSpc>
                <a:spcPct val="80000"/>
              </a:lnSpc>
            </a:pPr>
            <a:r>
              <a:rPr lang="tr-TR" sz="2000" b="1" dirty="0" smtClean="0"/>
              <a:t>Her komutun çevirim süresi aynı değildir</a:t>
            </a:r>
            <a:r>
              <a:rPr lang="tr-TR" sz="2000" dirty="0" smtClean="0"/>
              <a:t>. Farklı komutlar farklı çevrim sürelerinde çalıştıkları için </a:t>
            </a:r>
            <a:r>
              <a:rPr lang="tr-TR" sz="2000" dirty="0" err="1" smtClean="0"/>
              <a:t>makinanın</a:t>
            </a:r>
            <a:r>
              <a:rPr lang="tr-TR" sz="2000" dirty="0" smtClean="0"/>
              <a:t> </a:t>
            </a:r>
            <a:r>
              <a:rPr lang="tr-TR" sz="2000" b="1" dirty="0" smtClean="0"/>
              <a:t>performansını düşürecektir. </a:t>
            </a:r>
          </a:p>
          <a:p>
            <a:pPr lvl="1" eaLnBrk="1" hangingPunct="1">
              <a:lnSpc>
                <a:spcPct val="80000"/>
              </a:lnSpc>
            </a:pPr>
            <a:r>
              <a:rPr lang="tr-TR" sz="2000" dirty="0" smtClean="0"/>
              <a:t>Bir program içerisinde mevcut komutların hepsi kullanılamaz.</a:t>
            </a:r>
          </a:p>
          <a:p>
            <a:pPr lvl="1" eaLnBrk="1" hangingPunct="1">
              <a:lnSpc>
                <a:spcPct val="80000"/>
              </a:lnSpc>
            </a:pPr>
            <a:r>
              <a:rPr lang="tr-TR" sz="2000" dirty="0" smtClean="0"/>
              <a:t>Komutlar işlenirken bayrak bitlerinin dikkat edilmesi gerekir. Buda ek zaman süresi demektir. Mikroişlemcinin çalışmasını etkilemektedir.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tr-TR" dirty="0" smtClean="0"/>
              <a:t>RISC</a:t>
            </a:r>
          </a:p>
        </p:txBody>
      </p:sp>
      <p:sp>
        <p:nvSpPr>
          <p:cNvPr id="31747" name="Rectangle 3"/>
          <p:cNvSpPr>
            <a:spLocks noGrp="1" noChangeArrowheads="1"/>
          </p:cNvSpPr>
          <p:nvPr>
            <p:ph type="body" idx="1"/>
          </p:nvPr>
        </p:nvSpPr>
        <p:spPr>
          <a:xfrm>
            <a:off x="468313" y="1412875"/>
            <a:ext cx="8351837" cy="5040313"/>
          </a:xfrm>
        </p:spPr>
        <p:txBody>
          <a:bodyPr/>
          <a:lstStyle/>
          <a:p>
            <a:pPr eaLnBrk="1" hangingPunct="1">
              <a:lnSpc>
                <a:spcPct val="80000"/>
              </a:lnSpc>
            </a:pPr>
            <a:endParaRPr lang="tr-TR" sz="2000" dirty="0" smtClean="0"/>
          </a:p>
          <a:p>
            <a:pPr eaLnBrk="1" hangingPunct="1">
              <a:lnSpc>
                <a:spcPct val="80000"/>
              </a:lnSpc>
            </a:pPr>
            <a:r>
              <a:rPr lang="tr-TR" sz="2000" dirty="0" smtClean="0"/>
              <a:t>Temel kavramı: buyruk kümesinin basitleştirilmesi ile icra zamanının azaltılmasıdır. </a:t>
            </a:r>
          </a:p>
          <a:p>
            <a:pPr eaLnBrk="1" hangingPunct="1">
              <a:lnSpc>
                <a:spcPct val="80000"/>
              </a:lnSpc>
            </a:pPr>
            <a:r>
              <a:rPr lang="tr-TR" sz="2000" dirty="0" smtClean="0"/>
              <a:t>Temel özellikleri:</a:t>
            </a:r>
          </a:p>
          <a:p>
            <a:pPr lvl="1" eaLnBrk="1" hangingPunct="1">
              <a:lnSpc>
                <a:spcPct val="80000"/>
              </a:lnSpc>
            </a:pPr>
            <a:r>
              <a:rPr lang="tr-TR" sz="1600" dirty="0" smtClean="0"/>
              <a:t>Az sayıda buyruk</a:t>
            </a:r>
          </a:p>
          <a:p>
            <a:pPr lvl="1" eaLnBrk="1" hangingPunct="1">
              <a:lnSpc>
                <a:spcPct val="80000"/>
              </a:lnSpc>
            </a:pPr>
            <a:r>
              <a:rPr lang="tr-TR" sz="1600" dirty="0" smtClean="0"/>
              <a:t>Az sayıda adresleme kipi</a:t>
            </a:r>
          </a:p>
          <a:p>
            <a:pPr lvl="1" eaLnBrk="1" hangingPunct="1">
              <a:lnSpc>
                <a:spcPct val="80000"/>
              </a:lnSpc>
            </a:pPr>
            <a:r>
              <a:rPr lang="tr-TR" sz="1600" dirty="0" smtClean="0"/>
              <a:t>Bellek erişimi sadece </a:t>
            </a:r>
            <a:r>
              <a:rPr lang="tr-TR" sz="1600" dirty="0" err="1" smtClean="0"/>
              <a:t>load</a:t>
            </a:r>
            <a:r>
              <a:rPr lang="tr-TR" sz="1600" dirty="0" smtClean="0"/>
              <a:t> ve </a:t>
            </a:r>
            <a:r>
              <a:rPr lang="tr-TR" sz="1600" dirty="0" err="1" smtClean="0"/>
              <a:t>store</a:t>
            </a:r>
            <a:r>
              <a:rPr lang="tr-TR" sz="1600" dirty="0" smtClean="0"/>
              <a:t> komutları ile yapılır</a:t>
            </a:r>
          </a:p>
          <a:p>
            <a:pPr lvl="1" eaLnBrk="1" hangingPunct="1">
              <a:lnSpc>
                <a:spcPct val="80000"/>
              </a:lnSpc>
            </a:pPr>
            <a:r>
              <a:rPr lang="tr-TR" sz="1600" dirty="0" smtClean="0"/>
              <a:t>Bütün işlemler CPU yazaçlarında yapılır</a:t>
            </a:r>
          </a:p>
          <a:p>
            <a:pPr lvl="1" eaLnBrk="1" hangingPunct="1">
              <a:lnSpc>
                <a:spcPct val="80000"/>
              </a:lnSpc>
            </a:pPr>
            <a:r>
              <a:rPr lang="tr-TR" sz="1600" dirty="0" smtClean="0"/>
              <a:t>Sabit uzunlukta kolay çözülebilir kod (denetim birimini de basitleştirir)</a:t>
            </a:r>
          </a:p>
          <a:p>
            <a:pPr lvl="1" eaLnBrk="1" hangingPunct="1">
              <a:lnSpc>
                <a:spcPct val="80000"/>
              </a:lnSpc>
            </a:pPr>
            <a:r>
              <a:rPr lang="tr-TR" sz="1600" dirty="0" smtClean="0"/>
              <a:t>Tek evreli buyruk icrası</a:t>
            </a:r>
          </a:p>
          <a:p>
            <a:pPr lvl="1" eaLnBrk="1" hangingPunct="1">
              <a:lnSpc>
                <a:spcPct val="80000"/>
              </a:lnSpc>
            </a:pPr>
            <a:r>
              <a:rPr lang="tr-TR" sz="1600" dirty="0" err="1" smtClean="0"/>
              <a:t>Mikroprogramlı</a:t>
            </a:r>
            <a:r>
              <a:rPr lang="tr-TR" sz="1600" dirty="0" smtClean="0"/>
              <a:t> denetim yerine donanımsal denetim (daha hızlı işlemler)</a:t>
            </a:r>
          </a:p>
          <a:p>
            <a:pPr eaLnBrk="1" hangingPunct="1">
              <a:lnSpc>
                <a:spcPct val="80000"/>
              </a:lnSpc>
            </a:pPr>
            <a:r>
              <a:rPr lang="tr-TR" sz="2000" dirty="0" smtClean="0"/>
              <a:t>Her veri LOAD komutu ile CPU yazaçlarına getirilir, bütün hesaplamalar yazaçlardaki veriler arasında yapılır, sonuç belleğe STORE buyruğu ile gönderilir.</a:t>
            </a:r>
          </a:p>
          <a:p>
            <a:pPr eaLnBrk="1" hangingPunct="1">
              <a:lnSpc>
                <a:spcPct val="80000"/>
              </a:lnSpc>
            </a:pPr>
            <a:r>
              <a:rPr lang="tr-TR" sz="2000" dirty="0" smtClean="0"/>
              <a:t>Adresleme kipi azdır çünkü buyruklar büyük oranda yazaç adreslemelidir. Bunun dışında derhal veri ve göreceli adresleme eklenebilir.</a:t>
            </a:r>
          </a:p>
          <a:p>
            <a:pPr eaLnBrk="1" hangingPunct="1">
              <a:lnSpc>
                <a:spcPct val="80000"/>
              </a:lnSpc>
            </a:pPr>
            <a:r>
              <a:rPr lang="tr-TR" sz="2000" dirty="0" smtClean="0"/>
              <a:t>Buyruk bir kelime içine sığabilir. </a:t>
            </a:r>
            <a:r>
              <a:rPr lang="tr-TR" sz="2000" dirty="0" err="1" smtClean="0"/>
              <a:t>OPCode</a:t>
            </a:r>
            <a:r>
              <a:rPr lang="tr-TR" sz="2000" dirty="0" smtClean="0"/>
              <a:t> ve yazaç alanlarına denetim tarafından aynı anda erişilebilir.</a:t>
            </a:r>
          </a:p>
          <a:p>
            <a:pPr eaLnBrk="1" hangingPunct="1">
              <a:lnSpc>
                <a:spcPct val="80000"/>
              </a:lnSpc>
            </a:pPr>
            <a:endParaRPr lang="tr-TR" sz="2000"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RISC</a:t>
            </a:r>
            <a:endParaRPr lang="tr-TR" dirty="0"/>
          </a:p>
        </p:txBody>
      </p:sp>
      <p:sp>
        <p:nvSpPr>
          <p:cNvPr id="3" name="2 İçerik Yer Tutucusu"/>
          <p:cNvSpPr>
            <a:spLocks noGrp="1"/>
          </p:cNvSpPr>
          <p:nvPr>
            <p:ph idx="1"/>
          </p:nvPr>
        </p:nvSpPr>
        <p:spPr/>
        <p:txBody>
          <a:bodyPr/>
          <a:lstStyle/>
          <a:p>
            <a:pPr eaLnBrk="1" hangingPunct="1">
              <a:lnSpc>
                <a:spcPct val="80000"/>
              </a:lnSpc>
            </a:pPr>
            <a:r>
              <a:rPr lang="tr-TR" sz="1600" dirty="0" smtClean="0"/>
              <a:t>En önemli özelliği: </a:t>
            </a:r>
            <a:r>
              <a:rPr lang="tr-TR" sz="1600" b="1" dirty="0" smtClean="0"/>
              <a:t>Bütün komutlar tek bir çevrimde çalıştırılmalıdır</a:t>
            </a:r>
            <a:r>
              <a:rPr lang="tr-TR" sz="1600" dirty="0" smtClean="0"/>
              <a:t>. Her bir komutun farklı çevrimde çalışması işlemci performansını etkileyen en önemli nedenlerden biridir. </a:t>
            </a:r>
          </a:p>
          <a:p>
            <a:r>
              <a:rPr lang="tr-TR" sz="1600" dirty="0" smtClean="0"/>
              <a:t>Bir buyruk bir saat evresinde icra ediliyor ise: bu durum </a:t>
            </a:r>
            <a:r>
              <a:rPr lang="tr-TR" sz="1600" dirty="0" err="1" smtClean="0"/>
              <a:t>fetch</a:t>
            </a:r>
            <a:r>
              <a:rPr lang="tr-TR" sz="1600" dirty="0" smtClean="0"/>
              <a:t>-</a:t>
            </a:r>
            <a:r>
              <a:rPr lang="tr-TR" sz="1600" dirty="0" err="1" smtClean="0"/>
              <a:t>decode</a:t>
            </a:r>
            <a:r>
              <a:rPr lang="tr-TR" sz="1600" dirty="0" smtClean="0"/>
              <a:t>-</a:t>
            </a:r>
            <a:r>
              <a:rPr lang="tr-TR" sz="1600" dirty="0" err="1" smtClean="0"/>
              <a:t>execute</a:t>
            </a:r>
            <a:r>
              <a:rPr lang="tr-TR" sz="1600" dirty="0" smtClean="0"/>
              <a:t> evrelerinin üst üste getirilmesi ile sağlanır. (</a:t>
            </a:r>
            <a:r>
              <a:rPr lang="tr-TR" sz="1600" b="1" dirty="0" err="1" smtClean="0"/>
              <a:t>Pipelining</a:t>
            </a:r>
            <a:r>
              <a:rPr lang="tr-TR" sz="1600" dirty="0" smtClean="0"/>
              <a:t>)</a:t>
            </a:r>
          </a:p>
          <a:p>
            <a:r>
              <a:rPr lang="tr-TR" sz="1600" dirty="0" smtClean="0"/>
              <a:t>Üst üste gelen farklı buyrukların evreleridir. Böylece 3 buyruk 3 evrede icra edilince 1 buyruk 1 evre sürmüş olur.</a:t>
            </a:r>
          </a:p>
          <a:p>
            <a:r>
              <a:rPr lang="tr-TR" sz="1600" dirty="0" err="1" smtClean="0"/>
              <a:t>Load</a:t>
            </a:r>
            <a:r>
              <a:rPr lang="tr-TR" sz="1600" dirty="0" smtClean="0"/>
              <a:t> ve </a:t>
            </a:r>
            <a:r>
              <a:rPr lang="tr-TR" sz="1600" dirty="0" err="1" smtClean="0"/>
              <a:t>store</a:t>
            </a:r>
            <a:r>
              <a:rPr lang="tr-TR" sz="1600" dirty="0" smtClean="0"/>
              <a:t> 2 zaman çevrimi gerektirir.</a:t>
            </a:r>
          </a:p>
          <a:p>
            <a:r>
              <a:rPr lang="tr-TR" sz="1600" dirty="0" smtClean="0"/>
              <a:t>RISC makine özellikleri:</a:t>
            </a:r>
          </a:p>
          <a:p>
            <a:pPr lvl="1"/>
            <a:r>
              <a:rPr lang="tr-TR" sz="1600" dirty="0" smtClean="0"/>
              <a:t>CPU da çok sayıda yazaç vardır. (ara verilerin saklanması ve verilerin adreslenmesinde kolaylık, Yazaç arası aktarımlar bellek arası aktarımlardan daha hızlı)</a:t>
            </a:r>
          </a:p>
          <a:p>
            <a:pPr lvl="1"/>
            <a:r>
              <a:rPr lang="tr-TR" sz="1600" dirty="0" smtClean="0"/>
              <a:t>Alt program çağırma ve geri dönme işlemlerini hızlandırmak için üst üste binen yazaç pencereleri</a:t>
            </a:r>
          </a:p>
          <a:p>
            <a:pPr lvl="1"/>
            <a:r>
              <a:rPr lang="tr-TR" sz="1600" dirty="0" smtClean="0"/>
              <a:t>Etkili buyruk </a:t>
            </a:r>
            <a:r>
              <a:rPr lang="tr-TR" sz="1600" dirty="0" err="1" smtClean="0"/>
              <a:t>pipelining</a:t>
            </a:r>
            <a:endParaRPr lang="tr-TR" sz="1600" dirty="0" smtClean="0"/>
          </a:p>
          <a:p>
            <a:pPr lvl="1"/>
            <a:r>
              <a:rPr lang="tr-TR" sz="1600" dirty="0" smtClean="0"/>
              <a:t>Yüksek seviyeli dillerdeki programların makine diline etkin çevrilmesi</a:t>
            </a:r>
          </a:p>
          <a:p>
            <a:pPr lvl="1"/>
            <a:r>
              <a:rPr lang="tr-TR" sz="1600" dirty="0" smtClean="0"/>
              <a:t>Ön bellek: sık kullanılan verilerin yazaçlarda saklı tutulması</a:t>
            </a:r>
          </a:p>
          <a:p>
            <a:pPr lvl="1"/>
            <a:endParaRPr lang="tr-TR"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tr-TR" dirty="0" smtClean="0"/>
              <a:t> </a:t>
            </a:r>
            <a:endParaRPr lang="tr-TR" dirty="0" smtClean="0"/>
          </a:p>
        </p:txBody>
      </p:sp>
      <p:sp>
        <p:nvSpPr>
          <p:cNvPr id="33795" name="Rectangle 3"/>
          <p:cNvSpPr>
            <a:spLocks noGrp="1" noChangeArrowheads="1"/>
          </p:cNvSpPr>
          <p:nvPr>
            <p:ph type="body" idx="1"/>
          </p:nvPr>
        </p:nvSpPr>
        <p:spPr/>
        <p:txBody>
          <a:bodyPr/>
          <a:lstStyle/>
          <a:p>
            <a:pPr eaLnBrk="1" hangingPunct="1">
              <a:lnSpc>
                <a:spcPct val="80000"/>
              </a:lnSpc>
            </a:pPr>
            <a:r>
              <a:rPr lang="tr-TR" sz="1800" dirty="0" smtClean="0"/>
              <a:t>RISC Mimarisinin Avantajları</a:t>
            </a:r>
          </a:p>
          <a:p>
            <a:pPr lvl="1" eaLnBrk="1" hangingPunct="1">
              <a:lnSpc>
                <a:spcPct val="80000"/>
              </a:lnSpc>
            </a:pPr>
            <a:r>
              <a:rPr lang="tr-TR" sz="1600" dirty="0" smtClean="0"/>
              <a:t>Hız: Azaltılmış komut </a:t>
            </a:r>
            <a:r>
              <a:rPr lang="tr-TR" sz="1600" dirty="0" smtClean="0"/>
              <a:t>kümesi</a:t>
            </a:r>
            <a:endParaRPr lang="tr-TR" sz="1600" dirty="0" smtClean="0"/>
          </a:p>
          <a:p>
            <a:pPr lvl="1" eaLnBrk="1" hangingPunct="1">
              <a:lnSpc>
                <a:spcPct val="80000"/>
              </a:lnSpc>
            </a:pPr>
            <a:r>
              <a:rPr lang="tr-TR" sz="1600" dirty="0" smtClean="0"/>
              <a:t>RISC işlemciler genellikle karşılaştırabilir yarı iletken teknolojisi ve aynı saat oranları kullanılan CISC işlemcilerinin performansının 2 veya 4 katı daha yüksek performans gösterirler.</a:t>
            </a:r>
          </a:p>
          <a:p>
            <a:pPr lvl="1" eaLnBrk="1" hangingPunct="1">
              <a:lnSpc>
                <a:spcPct val="80000"/>
              </a:lnSpc>
            </a:pPr>
            <a:r>
              <a:rPr lang="tr-TR" sz="1600" dirty="0" smtClean="0"/>
              <a:t>Basit Donanım: RISC işlemcinin komut kümesi çok basit </a:t>
            </a:r>
            <a:r>
              <a:rPr lang="tr-TR" sz="1600" dirty="0" smtClean="0"/>
              <a:t>olduğundan </a:t>
            </a:r>
            <a:r>
              <a:rPr lang="tr-TR" sz="1600" dirty="0" smtClean="0"/>
              <a:t>çok az yonga uzayı kullanırlar.</a:t>
            </a:r>
          </a:p>
          <a:p>
            <a:pPr lvl="1" eaLnBrk="1" hangingPunct="1">
              <a:lnSpc>
                <a:spcPct val="80000"/>
              </a:lnSpc>
            </a:pPr>
            <a:r>
              <a:rPr lang="tr-TR" sz="1600" dirty="0" smtClean="0"/>
              <a:t>Kısa Tasarım Zamanı: RISC işlemciler CISC işlemcilere göre daha basit olduğundan daha çabuk tasarlanabilirler ve diğer teknolojik gelişmelerin avantajlarını CISC tasarımlarına göre daha çabuk kabul edebilirler.</a:t>
            </a:r>
          </a:p>
          <a:p>
            <a:pPr eaLnBrk="1" hangingPunct="1">
              <a:lnSpc>
                <a:spcPct val="80000"/>
              </a:lnSpc>
            </a:pPr>
            <a:r>
              <a:rPr lang="tr-TR" sz="1800" dirty="0" smtClean="0"/>
              <a:t>RISC Mimarisinin Dezavantajları</a:t>
            </a:r>
          </a:p>
          <a:p>
            <a:pPr lvl="1" eaLnBrk="1" hangingPunct="1">
              <a:lnSpc>
                <a:spcPct val="80000"/>
              </a:lnSpc>
            </a:pPr>
            <a:r>
              <a:rPr lang="tr-TR" sz="1600" dirty="0" smtClean="0"/>
              <a:t> Bir RISC işlemcinin performansı işlediği kodun algoritmasına çok bağlıdır. Eğer programlama iyi yapılmamışsa işlemci atıl durumda kalarak biraz fazla zaman harcayabilir.</a:t>
            </a:r>
          </a:p>
          <a:p>
            <a:pPr lvl="1" eaLnBrk="1" hangingPunct="1">
              <a:lnSpc>
                <a:spcPct val="80000"/>
              </a:lnSpc>
            </a:pPr>
            <a:r>
              <a:rPr lang="tr-TR" sz="1600" dirty="0" smtClean="0"/>
              <a:t>Komut planlaması dikkatli yapılmazsa hatalardan arındırmayı zorlaştırabilir.</a:t>
            </a:r>
          </a:p>
          <a:p>
            <a:pPr lvl="1" eaLnBrk="1" hangingPunct="1">
              <a:lnSpc>
                <a:spcPct val="80000"/>
              </a:lnSpc>
            </a:pPr>
            <a:r>
              <a:rPr lang="tr-TR" sz="1600" dirty="0" smtClean="0"/>
              <a:t>Komutlarını beslemek için çok hızlı bellek sistemleri gerekir.</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İçerik Yer Tutucusu"/>
          <p:cNvSpPr>
            <a:spLocks noGrp="1"/>
          </p:cNvSpPr>
          <p:nvPr>
            <p:ph idx="1"/>
          </p:nvPr>
        </p:nvSpPr>
        <p:spPr>
          <a:xfrm>
            <a:off x="683568" y="620688"/>
            <a:ext cx="7772400" cy="5547320"/>
          </a:xfrm>
        </p:spPr>
        <p:txBody>
          <a:bodyPr/>
          <a:lstStyle/>
          <a:p>
            <a:r>
              <a:rPr lang="tr-TR" sz="1800" dirty="0" smtClean="0"/>
              <a:t>Seçme hatları olan SELA, SELB kullanılarak A ve B hat grubuna uygulanacak yazacın seçilmesini; A ve B hat grubunun </a:t>
            </a:r>
            <a:r>
              <a:rPr lang="tr-TR" sz="1800" dirty="0" err="1" smtClean="0"/>
              <a:t>ALU'ya</a:t>
            </a:r>
            <a:r>
              <a:rPr lang="tr-TR" sz="1800" dirty="0" smtClean="0"/>
              <a:t> girişine uygulanmasını sağlar.</a:t>
            </a:r>
          </a:p>
          <a:p>
            <a:r>
              <a:rPr lang="tr-TR" sz="1800" dirty="0" smtClean="0"/>
              <a:t>ALU işlemi sonucunda oluşan değer ise SELD seçme hattıyla istenilen yazaca saklanır. </a:t>
            </a:r>
          </a:p>
          <a:p>
            <a:pPr eaLnBrk="1" hangingPunct="1">
              <a:lnSpc>
                <a:spcPct val="90000"/>
              </a:lnSpc>
            </a:pPr>
            <a:r>
              <a:rPr lang="tr-TR" sz="1800" dirty="0" smtClean="0"/>
              <a:t>R5 </a:t>
            </a:r>
            <a:r>
              <a:rPr lang="tr-TR" sz="1800" dirty="0" smtClean="0">
                <a:sym typeface="Wingdings" pitchFamily="2" charset="2"/>
              </a:rPr>
              <a:t></a:t>
            </a:r>
            <a:r>
              <a:rPr lang="tr-TR" sz="1800" dirty="0" smtClean="0"/>
              <a:t> R2 + R3 </a:t>
            </a:r>
          </a:p>
          <a:p>
            <a:pPr lvl="1" eaLnBrk="1" hangingPunct="1">
              <a:lnSpc>
                <a:spcPct val="90000"/>
              </a:lnSpc>
            </a:pPr>
            <a:r>
              <a:rPr lang="tr-TR" sz="1400" dirty="0" smtClean="0"/>
              <a:t>1. MUX A seçici (SELA): R2 içeriğini A veri yoluna</a:t>
            </a:r>
          </a:p>
          <a:p>
            <a:pPr lvl="1" eaLnBrk="1" hangingPunct="1">
              <a:lnSpc>
                <a:spcPct val="90000"/>
              </a:lnSpc>
            </a:pPr>
            <a:r>
              <a:rPr lang="tr-TR" sz="1400" dirty="0" smtClean="0"/>
              <a:t>2. MUX B seçici (SELB): R3 içeriğini B veri yoluna</a:t>
            </a:r>
          </a:p>
          <a:p>
            <a:pPr lvl="1" eaLnBrk="1" hangingPunct="1">
              <a:lnSpc>
                <a:spcPct val="90000"/>
              </a:lnSpc>
            </a:pPr>
            <a:r>
              <a:rPr lang="tr-TR" sz="1400" dirty="0" smtClean="0"/>
              <a:t>3. Kod çözücü hedef seçici (SELD): Çıkış veri yolunun içeriğini R1’e aktarmak için</a:t>
            </a:r>
          </a:p>
          <a:p>
            <a:pPr lvl="1" eaLnBrk="1" hangingPunct="1">
              <a:lnSpc>
                <a:spcPct val="90000"/>
              </a:lnSpc>
            </a:pPr>
            <a:r>
              <a:rPr lang="tr-TR" sz="1400" dirty="0" smtClean="0"/>
              <a:t>Bu denetim fonksiyonları aynı anda üretilmeli ve bir saat vuruşunda hazır olmalıdır.</a:t>
            </a:r>
          </a:p>
          <a:p>
            <a:pPr eaLnBrk="1" hangingPunct="1">
              <a:lnSpc>
                <a:spcPct val="90000"/>
              </a:lnSpc>
            </a:pPr>
            <a:r>
              <a:rPr lang="tr-TR" sz="1800" dirty="0" smtClean="0"/>
              <a:t>ALU operasyonları ise OPR seçme hatları ile yapılır. 5 hattan oluşan OPR toplam 32 operasyonunun seçimini mümkün kılar. </a:t>
            </a:r>
          </a:p>
          <a:p>
            <a:r>
              <a:rPr lang="tr-TR" sz="1800" dirty="0" smtClean="0"/>
              <a:t>Yazaçlar ortak saat darbeleri ile çalışır.</a:t>
            </a:r>
          </a:p>
          <a:p>
            <a:endParaRPr lang="tr-TR" sz="1800" dirty="0"/>
          </a:p>
        </p:txBody>
      </p:sp>
      <p:pic>
        <p:nvPicPr>
          <p:cNvPr id="5" name="Picture 4"/>
          <p:cNvPicPr>
            <a:picLocks noChangeAspect="1" noChangeArrowheads="1"/>
          </p:cNvPicPr>
          <p:nvPr/>
        </p:nvPicPr>
        <p:blipFill>
          <a:blip r:embed="rId2" cstate="print"/>
          <a:srcRect/>
          <a:stretch>
            <a:fillRect/>
          </a:stretch>
        </p:blipFill>
        <p:spPr>
          <a:xfrm>
            <a:off x="3131840" y="4293096"/>
            <a:ext cx="3431544" cy="2564904"/>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
          <p:cNvSpPr>
            <a:spLocks noGrp="1" noChangeArrowheads="1"/>
          </p:cNvSpPr>
          <p:nvPr>
            <p:ph type="title"/>
          </p:nvPr>
        </p:nvSpPr>
        <p:spPr/>
        <p:txBody>
          <a:bodyPr/>
          <a:lstStyle/>
          <a:p>
            <a:pPr eaLnBrk="1" hangingPunct="1"/>
            <a:r>
              <a:rPr lang="tr-TR" dirty="0" smtClean="0"/>
              <a:t>CISC vs RISC</a:t>
            </a:r>
            <a:endParaRPr lang="tr-TR" dirty="0" smtClean="0"/>
          </a:p>
        </p:txBody>
      </p:sp>
      <p:graphicFrame>
        <p:nvGraphicFramePr>
          <p:cNvPr id="4098" name="Object 3"/>
          <p:cNvGraphicFramePr>
            <a:graphicFrameLocks noChangeAspect="1"/>
          </p:cNvGraphicFramePr>
          <p:nvPr>
            <p:ph idx="1"/>
          </p:nvPr>
        </p:nvGraphicFramePr>
        <p:xfrm>
          <a:off x="684213" y="1773238"/>
          <a:ext cx="7343775" cy="3878262"/>
        </p:xfrm>
        <a:graphic>
          <a:graphicData uri="http://schemas.openxmlformats.org/presentationml/2006/ole">
            <p:oleObj spid="_x0000_s4098" name="Bit Eşlem Resmi" r:id="rId3" imgW="5266667" imgH="2781688" progId="PBrush">
              <p:embed/>
            </p:oleObj>
          </a:graphicData>
        </a:graphic>
      </p:graphicFrame>
      <p:sp>
        <p:nvSpPr>
          <p:cNvPr id="4100" name="Text Box 6"/>
          <p:cNvSpPr txBox="1">
            <a:spLocks noChangeArrowheads="1"/>
          </p:cNvSpPr>
          <p:nvPr/>
        </p:nvSpPr>
        <p:spPr bwMode="auto">
          <a:xfrm>
            <a:off x="1187450" y="5876925"/>
            <a:ext cx="2016125" cy="457200"/>
          </a:xfrm>
          <a:prstGeom prst="rect">
            <a:avLst/>
          </a:prstGeom>
          <a:noFill/>
          <a:ln w="9525">
            <a:noFill/>
            <a:miter lim="800000"/>
            <a:headEnd/>
            <a:tailEnd/>
          </a:ln>
        </p:spPr>
        <p:txBody>
          <a:bodyPr>
            <a:spAutoFit/>
          </a:bodyPr>
          <a:lstStyle/>
          <a:p>
            <a:pPr>
              <a:spcBef>
                <a:spcPct val="50000"/>
              </a:spcBef>
            </a:pPr>
            <a:r>
              <a:rPr lang="tr-TR"/>
              <a:t>CISC</a:t>
            </a:r>
          </a:p>
        </p:txBody>
      </p:sp>
      <p:sp>
        <p:nvSpPr>
          <p:cNvPr id="4101" name="Text Box 7"/>
          <p:cNvSpPr txBox="1">
            <a:spLocks noChangeArrowheads="1"/>
          </p:cNvSpPr>
          <p:nvPr/>
        </p:nvSpPr>
        <p:spPr bwMode="auto">
          <a:xfrm>
            <a:off x="5868988" y="5949950"/>
            <a:ext cx="2016125" cy="457200"/>
          </a:xfrm>
          <a:prstGeom prst="rect">
            <a:avLst/>
          </a:prstGeom>
          <a:noFill/>
          <a:ln w="9525">
            <a:noFill/>
            <a:miter lim="800000"/>
            <a:headEnd/>
            <a:tailEnd/>
          </a:ln>
        </p:spPr>
        <p:txBody>
          <a:bodyPr>
            <a:spAutoFit/>
          </a:bodyPr>
          <a:lstStyle/>
          <a:p>
            <a:pPr>
              <a:spcBef>
                <a:spcPct val="50000"/>
              </a:spcBef>
            </a:pPr>
            <a:r>
              <a:rPr lang="tr-TR"/>
              <a:t>RISC</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r>
              <a:rPr lang="tr-TR" dirty="0" smtClean="0"/>
              <a:t>CISC vs RISC</a:t>
            </a:r>
            <a:endParaRPr lang="tr-TR" dirty="0" smtClean="0"/>
          </a:p>
        </p:txBody>
      </p:sp>
      <p:graphicFrame>
        <p:nvGraphicFramePr>
          <p:cNvPr id="5122" name="Object 4"/>
          <p:cNvGraphicFramePr>
            <a:graphicFrameLocks noChangeAspect="1"/>
          </p:cNvGraphicFramePr>
          <p:nvPr>
            <p:ph idx="1"/>
          </p:nvPr>
        </p:nvGraphicFramePr>
        <p:xfrm>
          <a:off x="1043608" y="1772816"/>
          <a:ext cx="6480522" cy="4885839"/>
        </p:xfrm>
        <a:graphic>
          <a:graphicData uri="http://schemas.openxmlformats.org/presentationml/2006/ole">
            <p:oleObj spid="_x0000_s5122" name="Bit Eşlem Resmi" r:id="rId3" imgW="3638095" imgH="2742857" progId="PBrush">
              <p:embed/>
            </p:oleObj>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tr-TR" smtClean="0"/>
              <a:t>CISC ve RISC KOMUTLARI </a:t>
            </a:r>
          </a:p>
        </p:txBody>
      </p:sp>
      <p:sp>
        <p:nvSpPr>
          <p:cNvPr id="34819" name="Rectangle 3"/>
          <p:cNvSpPr>
            <a:spLocks noGrp="1" noChangeArrowheads="1"/>
          </p:cNvSpPr>
          <p:nvPr>
            <p:ph type="body" idx="1"/>
          </p:nvPr>
        </p:nvSpPr>
        <p:spPr/>
        <p:txBody>
          <a:bodyPr/>
          <a:lstStyle/>
          <a:p>
            <a:pPr eaLnBrk="1" hangingPunct="1">
              <a:lnSpc>
                <a:spcPct val="90000"/>
              </a:lnSpc>
            </a:pPr>
            <a:r>
              <a:rPr lang="tr-TR" sz="2400" smtClean="0"/>
              <a:t>Bilgisayarlar genel olarak kullanıcıya bir grup komut sağlayarak, hesaplamaları bu komutlarla yapmasına olanak tanır. Farklı bilgisayarlar farklı komut setlerine sahiptir. Aynı zamanda komutlara verilen isimler de bilgisayarlara göre değişir. Fakat bugün kullanılan bilgisayarların temel işlemleri yapacak komut setleri mevcuttur. </a:t>
            </a:r>
          </a:p>
          <a:p>
            <a:pPr eaLnBrk="1" hangingPunct="1">
              <a:lnSpc>
                <a:spcPct val="90000"/>
              </a:lnSpc>
            </a:pPr>
            <a:r>
              <a:rPr lang="tr-TR" sz="2400" smtClean="0"/>
              <a:t>Bilgisayar komutlarını üç gruba ayırmak mümkündür:</a:t>
            </a:r>
          </a:p>
          <a:p>
            <a:pPr eaLnBrk="1" hangingPunct="1">
              <a:lnSpc>
                <a:spcPct val="90000"/>
              </a:lnSpc>
            </a:pPr>
            <a:r>
              <a:rPr lang="tr-TR" sz="2400" smtClean="0"/>
              <a:t>Veri Transferi</a:t>
            </a:r>
          </a:p>
          <a:p>
            <a:pPr eaLnBrk="1" hangingPunct="1">
              <a:lnSpc>
                <a:spcPct val="90000"/>
              </a:lnSpc>
            </a:pPr>
            <a:r>
              <a:rPr lang="tr-TR" sz="2400" smtClean="0"/>
              <a:t>Veri İşleme</a:t>
            </a:r>
          </a:p>
          <a:p>
            <a:pPr eaLnBrk="1" hangingPunct="1">
              <a:lnSpc>
                <a:spcPct val="90000"/>
              </a:lnSpc>
            </a:pPr>
            <a:r>
              <a:rPr lang="tr-TR" sz="2400" smtClean="0"/>
              <a:t>Program Kontrol</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p:cNvPicPr>
            <a:picLocks noGrp="1" noChangeAspect="1" noChangeArrowheads="1"/>
          </p:cNvPicPr>
          <p:nvPr>
            <p:ph idx="1"/>
          </p:nvPr>
        </p:nvPicPr>
        <p:blipFill>
          <a:blip r:embed="rId2" cstate="print"/>
          <a:srcRect/>
          <a:stretch>
            <a:fillRect/>
          </a:stretch>
        </p:blipFill>
        <p:spPr>
          <a:xfrm>
            <a:off x="1835150" y="2565400"/>
            <a:ext cx="4510088" cy="3176588"/>
          </a:xfrm>
          <a:noFill/>
        </p:spPr>
      </p:pic>
      <p:sp>
        <p:nvSpPr>
          <p:cNvPr id="35843" name="Text Box 7"/>
          <p:cNvSpPr txBox="1">
            <a:spLocks noChangeArrowheads="1"/>
          </p:cNvSpPr>
          <p:nvPr/>
        </p:nvSpPr>
        <p:spPr bwMode="auto">
          <a:xfrm>
            <a:off x="684213" y="549275"/>
            <a:ext cx="7488237" cy="1552575"/>
          </a:xfrm>
          <a:prstGeom prst="rect">
            <a:avLst/>
          </a:prstGeom>
          <a:noFill/>
          <a:ln w="9525">
            <a:noFill/>
            <a:miter lim="800000"/>
            <a:headEnd/>
            <a:tailEnd/>
          </a:ln>
        </p:spPr>
        <p:txBody>
          <a:bodyPr>
            <a:spAutoFit/>
          </a:bodyPr>
          <a:lstStyle/>
          <a:p>
            <a:pPr>
              <a:spcBef>
                <a:spcPct val="50000"/>
              </a:spcBef>
            </a:pPr>
            <a:r>
              <a:rPr lang="tr-TR"/>
              <a:t>Verinin içeriğini değiştirmeden ana bellek, hızlı bellekler ve giriş-çıkış düzenleri arasında transferini sağlayan komutlardır. CISC işlemcilerinde karşılaşılabilecek olanlardan bazıları aşağıdaki tabloda gösterilmiştir.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tr-TR" sz="4000" b="1" smtClean="0"/>
              <a:t>RISC Mimarisinin Veri Transferi ile Komut Örnekleri </a:t>
            </a:r>
            <a:r>
              <a:rPr lang="tr-TR" sz="4000" smtClean="0"/>
              <a:t/>
            </a:r>
            <a:br>
              <a:rPr lang="tr-TR" sz="4000" smtClean="0"/>
            </a:br>
            <a:endParaRPr lang="tr-TR" sz="4000" smtClean="0"/>
          </a:p>
        </p:txBody>
      </p:sp>
      <p:sp>
        <p:nvSpPr>
          <p:cNvPr id="6148" name="Rectangle 3"/>
          <p:cNvSpPr>
            <a:spLocks noGrp="1" noChangeArrowheads="1"/>
          </p:cNvSpPr>
          <p:nvPr>
            <p:ph type="body" sz="half" idx="1"/>
          </p:nvPr>
        </p:nvSpPr>
        <p:spPr>
          <a:xfrm>
            <a:off x="685800" y="1700213"/>
            <a:ext cx="8062913" cy="2671762"/>
          </a:xfrm>
        </p:spPr>
        <p:txBody>
          <a:bodyPr/>
          <a:lstStyle/>
          <a:p>
            <a:pPr eaLnBrk="1" hangingPunct="1">
              <a:lnSpc>
                <a:spcPct val="90000"/>
              </a:lnSpc>
            </a:pPr>
            <a:r>
              <a:rPr lang="tr-TR" sz="2400" smtClean="0"/>
              <a:t>Veri transferi ile ilgili RISC komutları çeşitli boyutlarda load ve store komutlarını içerir. Bir örnek olarak Berkeley RISC I yapısı göz önüne alınmıştır. Bazı örnekler aşağıdaki tabloda gösterilmiştir. </a:t>
            </a:r>
          </a:p>
          <a:p>
            <a:pPr eaLnBrk="1" hangingPunct="1">
              <a:lnSpc>
                <a:spcPct val="90000"/>
              </a:lnSpc>
            </a:pPr>
            <a:r>
              <a:rPr lang="tr-TR" sz="2400" smtClean="0"/>
              <a:t>RISC mimarisinin veri transferi ile komut örnekleri:Load ve store komutları veriyi ana bellek ve hızlı bellekler arasında transfer etmekte kullanılır. 32-bit (uzun kelime), 16-bit (kısa kelime) ve 8-bit (bayt) uzunluklarında veri transferi mümkün olmaktadır. </a:t>
            </a:r>
          </a:p>
        </p:txBody>
      </p:sp>
      <p:graphicFrame>
        <p:nvGraphicFramePr>
          <p:cNvPr id="6146" name="Object 4"/>
          <p:cNvGraphicFramePr>
            <a:graphicFrameLocks noChangeAspect="1"/>
          </p:cNvGraphicFramePr>
          <p:nvPr>
            <p:ph sz="half" idx="2"/>
          </p:nvPr>
        </p:nvGraphicFramePr>
        <p:xfrm>
          <a:off x="1042988" y="4868863"/>
          <a:ext cx="6553200" cy="1949450"/>
        </p:xfrm>
        <a:graphic>
          <a:graphicData uri="http://schemas.openxmlformats.org/presentationml/2006/ole">
            <p:oleObj spid="_x0000_s6146" name="Bit Eşlem Resmi" r:id="rId3" imgW="5342857" imgH="1590897" progId="PBrush">
              <p:embed/>
            </p:oleObj>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tr-TR" smtClean="0"/>
              <a:t>Veri İşleme Komutları</a:t>
            </a:r>
          </a:p>
        </p:txBody>
      </p:sp>
      <p:pic>
        <p:nvPicPr>
          <p:cNvPr id="36867" name="Picture 4"/>
          <p:cNvPicPr>
            <a:picLocks noGrp="1" noChangeAspect="1" noChangeArrowheads="1"/>
          </p:cNvPicPr>
          <p:nvPr>
            <p:ph sz="half" idx="1"/>
          </p:nvPr>
        </p:nvPicPr>
        <p:blipFill>
          <a:blip r:embed="rId2" cstate="print"/>
          <a:srcRect/>
          <a:stretch>
            <a:fillRect/>
          </a:stretch>
        </p:blipFill>
        <p:spPr>
          <a:xfrm>
            <a:off x="395288" y="1700213"/>
            <a:ext cx="4032250" cy="2498725"/>
          </a:xfrm>
          <a:noFill/>
        </p:spPr>
      </p:pic>
      <p:pic>
        <p:nvPicPr>
          <p:cNvPr id="36868" name="Picture 6"/>
          <p:cNvPicPr>
            <a:picLocks noGrp="1" noChangeAspect="1" noChangeArrowheads="1"/>
          </p:cNvPicPr>
          <p:nvPr>
            <p:ph sz="quarter" idx="2"/>
          </p:nvPr>
        </p:nvPicPr>
        <p:blipFill>
          <a:blip r:embed="rId3" cstate="print"/>
          <a:srcRect/>
          <a:stretch>
            <a:fillRect/>
          </a:stretch>
        </p:blipFill>
        <p:spPr>
          <a:xfrm>
            <a:off x="5076056" y="1628800"/>
            <a:ext cx="3887787" cy="2843213"/>
          </a:xfrm>
          <a:noFill/>
        </p:spPr>
      </p:pic>
      <p:pic>
        <p:nvPicPr>
          <p:cNvPr id="36869" name="Picture 8"/>
          <p:cNvPicPr>
            <a:picLocks noGrp="1" noChangeAspect="1" noChangeArrowheads="1"/>
          </p:cNvPicPr>
          <p:nvPr>
            <p:ph sz="quarter" idx="3"/>
          </p:nvPr>
        </p:nvPicPr>
        <p:blipFill>
          <a:blip r:embed="rId4" cstate="print"/>
          <a:srcRect/>
          <a:stretch>
            <a:fillRect/>
          </a:stretch>
        </p:blipFill>
        <p:spPr>
          <a:xfrm>
            <a:off x="323528" y="4492625"/>
            <a:ext cx="4248150" cy="2365375"/>
          </a:xfr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tr-TR" smtClean="0"/>
              <a:t>Program Kontrol Komutları</a:t>
            </a:r>
          </a:p>
        </p:txBody>
      </p:sp>
      <p:pic>
        <p:nvPicPr>
          <p:cNvPr id="37891" name="Picture 4"/>
          <p:cNvPicPr>
            <a:picLocks noGrp="1" noChangeAspect="1" noChangeArrowheads="1"/>
          </p:cNvPicPr>
          <p:nvPr>
            <p:ph idx="1"/>
          </p:nvPr>
        </p:nvPicPr>
        <p:blipFill>
          <a:blip r:embed="rId2" cstate="print"/>
          <a:srcRect/>
          <a:stretch>
            <a:fillRect/>
          </a:stretch>
        </p:blipFill>
        <p:spPr>
          <a:xfrm>
            <a:off x="1116013" y="1844675"/>
            <a:ext cx="5475287" cy="2755900"/>
          </a:xfr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tr-TR" smtClean="0"/>
              <a:t>CISC program örneği</a:t>
            </a:r>
          </a:p>
        </p:txBody>
      </p:sp>
      <p:sp>
        <p:nvSpPr>
          <p:cNvPr id="7172" name="Rectangle 3"/>
          <p:cNvSpPr>
            <a:spLocks noGrp="1" noChangeArrowheads="1"/>
          </p:cNvSpPr>
          <p:nvPr>
            <p:ph type="body" sz="half" idx="1"/>
          </p:nvPr>
        </p:nvSpPr>
        <p:spPr/>
        <p:txBody>
          <a:bodyPr/>
          <a:lstStyle/>
          <a:p>
            <a:pPr eaLnBrk="1" hangingPunct="1"/>
            <a:r>
              <a:rPr lang="tr-TR" sz="2800" smtClean="0"/>
              <a:t>X = (A + B) * (C + D)</a:t>
            </a:r>
          </a:p>
        </p:txBody>
      </p:sp>
      <p:graphicFrame>
        <p:nvGraphicFramePr>
          <p:cNvPr id="7170" name="Object 4"/>
          <p:cNvGraphicFramePr>
            <a:graphicFrameLocks noChangeAspect="1"/>
          </p:cNvGraphicFramePr>
          <p:nvPr>
            <p:ph sz="half" idx="2"/>
          </p:nvPr>
        </p:nvGraphicFramePr>
        <p:xfrm>
          <a:off x="900113" y="2852738"/>
          <a:ext cx="6265862" cy="3252787"/>
        </p:xfrm>
        <a:graphic>
          <a:graphicData uri="http://schemas.openxmlformats.org/presentationml/2006/ole">
            <p:oleObj spid="_x0000_s7170" name="Bit Eşlem Resmi" r:id="rId3" imgW="3982006" imgH="2066667" progId="PBrush">
              <p:embed/>
            </p:oleObj>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tr-TR" smtClean="0"/>
              <a:t>RISC program örnek</a:t>
            </a:r>
          </a:p>
        </p:txBody>
      </p:sp>
      <p:sp>
        <p:nvSpPr>
          <p:cNvPr id="8196" name="Rectangle 3"/>
          <p:cNvSpPr>
            <a:spLocks noGrp="1" noChangeArrowheads="1"/>
          </p:cNvSpPr>
          <p:nvPr>
            <p:ph type="body" sz="half" idx="1"/>
          </p:nvPr>
        </p:nvSpPr>
        <p:spPr/>
        <p:txBody>
          <a:bodyPr/>
          <a:lstStyle/>
          <a:p>
            <a:pPr eaLnBrk="1" hangingPunct="1"/>
            <a:r>
              <a:rPr lang="tr-TR" sz="2800" smtClean="0"/>
              <a:t>X = (A + B) * (C + D)</a:t>
            </a:r>
          </a:p>
        </p:txBody>
      </p:sp>
      <p:graphicFrame>
        <p:nvGraphicFramePr>
          <p:cNvPr id="8194" name="Object 4"/>
          <p:cNvGraphicFramePr>
            <a:graphicFrameLocks noChangeAspect="1"/>
          </p:cNvGraphicFramePr>
          <p:nvPr>
            <p:ph sz="half" idx="2"/>
          </p:nvPr>
        </p:nvGraphicFramePr>
        <p:xfrm>
          <a:off x="827088" y="2636838"/>
          <a:ext cx="6337300" cy="3824287"/>
        </p:xfrm>
        <a:graphic>
          <a:graphicData uri="http://schemas.openxmlformats.org/presentationml/2006/ole">
            <p:oleObj spid="_x0000_s8194" name="Bit Eşlem Resmi" r:id="rId3" imgW="3866667" imgH="2333333" progId="PBrush">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609600"/>
            <a:ext cx="8496944" cy="1143000"/>
          </a:xfrm>
        </p:spPr>
        <p:txBody>
          <a:bodyPr/>
          <a:lstStyle/>
          <a:p>
            <a:r>
              <a:rPr lang="tr-TR" dirty="0" smtClean="0"/>
              <a:t>MIPS(</a:t>
            </a:r>
            <a:r>
              <a:rPr lang="en-US" b="1" dirty="0" smtClean="0"/>
              <a:t>M</a:t>
            </a:r>
            <a:r>
              <a:rPr lang="en-US" dirty="0" smtClean="0"/>
              <a:t>icroprocessor without </a:t>
            </a:r>
            <a:r>
              <a:rPr lang="en-US" b="1" dirty="0" smtClean="0"/>
              <a:t>I</a:t>
            </a:r>
            <a:r>
              <a:rPr lang="en-US" dirty="0" smtClean="0"/>
              <a:t>nterlocked </a:t>
            </a:r>
            <a:r>
              <a:rPr lang="en-US" b="1" dirty="0" smtClean="0"/>
              <a:t>P</a:t>
            </a:r>
            <a:r>
              <a:rPr lang="en-US" dirty="0" smtClean="0"/>
              <a:t>ipeline </a:t>
            </a:r>
            <a:r>
              <a:rPr lang="en-US" b="1" dirty="0" smtClean="0"/>
              <a:t>S</a:t>
            </a:r>
            <a:r>
              <a:rPr lang="en-US" dirty="0" smtClean="0"/>
              <a:t>tages</a:t>
            </a:r>
            <a:r>
              <a:rPr lang="tr-TR" dirty="0" smtClean="0"/>
              <a:t>)</a:t>
            </a:r>
            <a:endParaRPr lang="tr-TR" dirty="0"/>
          </a:p>
        </p:txBody>
      </p:sp>
      <p:sp>
        <p:nvSpPr>
          <p:cNvPr id="3" name="2 İçerik Yer Tutucusu"/>
          <p:cNvSpPr>
            <a:spLocks noGrp="1"/>
          </p:cNvSpPr>
          <p:nvPr>
            <p:ph idx="1"/>
          </p:nvPr>
        </p:nvSpPr>
        <p:spPr/>
        <p:txBody>
          <a:bodyPr/>
          <a:lstStyle/>
          <a:p>
            <a:endParaRPr lang="tr-TR"/>
          </a:p>
        </p:txBody>
      </p:sp>
      <p:pic>
        <p:nvPicPr>
          <p:cNvPr id="63490" name="Picture 2"/>
          <p:cNvPicPr>
            <a:picLocks noChangeAspect="1" noChangeArrowheads="1"/>
          </p:cNvPicPr>
          <p:nvPr/>
        </p:nvPicPr>
        <p:blipFill>
          <a:blip r:embed="rId2" cstate="print"/>
          <a:srcRect/>
          <a:stretch>
            <a:fillRect/>
          </a:stretch>
        </p:blipFill>
        <p:spPr bwMode="auto">
          <a:xfrm>
            <a:off x="395536" y="1844824"/>
            <a:ext cx="8258175" cy="444817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Denetim Kelimesi</a:t>
            </a:r>
            <a:endParaRPr lang="tr-TR" dirty="0"/>
          </a:p>
        </p:txBody>
      </p:sp>
      <p:sp>
        <p:nvSpPr>
          <p:cNvPr id="3" name="2 İçerik Yer Tutucusu"/>
          <p:cNvSpPr>
            <a:spLocks noGrp="1"/>
          </p:cNvSpPr>
          <p:nvPr>
            <p:ph idx="1"/>
          </p:nvPr>
        </p:nvSpPr>
        <p:spPr>
          <a:xfrm>
            <a:off x="685800" y="1700808"/>
            <a:ext cx="7772400" cy="4395192"/>
          </a:xfrm>
        </p:spPr>
        <p:txBody>
          <a:bodyPr/>
          <a:lstStyle/>
          <a:p>
            <a:r>
              <a:rPr lang="tr-TR" sz="2000" dirty="0" smtClean="0"/>
              <a:t>Aşağıda OPR yoluyla seçilen ALU işlemlerinden bazıları gösterilmiştir.</a:t>
            </a:r>
          </a:p>
          <a:p>
            <a:r>
              <a:rPr lang="tr-TR" sz="2000" dirty="0" smtClean="0"/>
              <a:t>Bu organizasyondaki operasyonların sayısı ve çeşitliliği artmıştır. 32 adet işlemin yapılabilmesi için 5 bit ayrılmıştır.</a:t>
            </a:r>
          </a:p>
          <a:p>
            <a:r>
              <a:rPr lang="tr-TR" sz="2000" dirty="0" smtClean="0"/>
              <a:t> ADD işlemi yanında SUB işlemi, AND işlemi yanında ise OR işleminin bulunduğuna dikkat edilmelidir. Ayrıca, tek </a:t>
            </a:r>
            <a:r>
              <a:rPr lang="tr-TR" sz="2000" dirty="0" err="1" smtClean="0"/>
              <a:t>operandlı</a:t>
            </a:r>
            <a:r>
              <a:rPr lang="tr-TR" sz="2000" dirty="0" smtClean="0"/>
              <a:t> işlemler, örneğin </a:t>
            </a:r>
            <a:r>
              <a:rPr lang="tr-TR" sz="2000" dirty="0" err="1" smtClean="0"/>
              <a:t>komplement</a:t>
            </a:r>
            <a:r>
              <a:rPr lang="tr-TR" sz="2000" dirty="0" smtClean="0"/>
              <a:t>, A girişi yoluyla yapılmaktadır. </a:t>
            </a:r>
          </a:p>
          <a:p>
            <a:r>
              <a:rPr lang="tr-TR" sz="2000" dirty="0" smtClean="0"/>
              <a:t> </a:t>
            </a:r>
          </a:p>
          <a:p>
            <a:endParaRPr lang="tr-TR" sz="2000" dirty="0"/>
          </a:p>
        </p:txBody>
      </p:sp>
      <p:pic>
        <p:nvPicPr>
          <p:cNvPr id="4" name="Picture 4"/>
          <p:cNvPicPr>
            <a:picLocks noChangeAspect="1" noChangeArrowheads="1"/>
          </p:cNvPicPr>
          <p:nvPr/>
        </p:nvPicPr>
        <p:blipFill>
          <a:blip r:embed="rId2" cstate="print"/>
          <a:srcRect/>
          <a:stretch>
            <a:fillRect/>
          </a:stretch>
        </p:blipFill>
        <p:spPr>
          <a:xfrm>
            <a:off x="2627784" y="4005064"/>
            <a:ext cx="3810000" cy="2852936"/>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755576" y="188640"/>
            <a:ext cx="7772400" cy="1143000"/>
          </a:xfrm>
        </p:spPr>
        <p:txBody>
          <a:bodyPr/>
          <a:lstStyle/>
          <a:p>
            <a:r>
              <a:rPr lang="tr-TR" dirty="0" smtClean="0"/>
              <a:t>Mikro işlem örnekleri</a:t>
            </a:r>
            <a:endParaRPr lang="tr-TR" dirty="0"/>
          </a:p>
        </p:txBody>
      </p:sp>
      <p:sp>
        <p:nvSpPr>
          <p:cNvPr id="3" name="2 İçerik Yer Tutucusu"/>
          <p:cNvSpPr>
            <a:spLocks noGrp="1"/>
          </p:cNvSpPr>
          <p:nvPr>
            <p:ph idx="1"/>
          </p:nvPr>
        </p:nvSpPr>
        <p:spPr/>
        <p:txBody>
          <a:bodyPr/>
          <a:lstStyle/>
          <a:p>
            <a:r>
              <a:rPr lang="tr-TR" sz="2000" dirty="0" smtClean="0"/>
              <a:t>Örnek:</a:t>
            </a:r>
            <a:endParaRPr lang="tr-TR" sz="2000" dirty="0"/>
          </a:p>
        </p:txBody>
      </p:sp>
      <p:pic>
        <p:nvPicPr>
          <p:cNvPr id="4" name="Picture 4"/>
          <p:cNvPicPr>
            <a:picLocks noChangeAspect="1" noChangeArrowheads="1"/>
          </p:cNvPicPr>
          <p:nvPr/>
        </p:nvPicPr>
        <p:blipFill>
          <a:blip r:embed="rId2" cstate="print"/>
          <a:srcRect/>
          <a:stretch>
            <a:fillRect/>
          </a:stretch>
        </p:blipFill>
        <p:spPr bwMode="auto">
          <a:xfrm>
            <a:off x="755576" y="3704501"/>
            <a:ext cx="7704856" cy="3153499"/>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a:xfrm>
            <a:off x="323528" y="1412776"/>
            <a:ext cx="3096344" cy="2314359"/>
          </a:xfrm>
          <a:prstGeom prst="rect">
            <a:avLst/>
          </a:prstGeom>
          <a:noFill/>
        </p:spPr>
      </p:pic>
      <p:pic>
        <p:nvPicPr>
          <p:cNvPr id="6" name="Picture 4"/>
          <p:cNvPicPr>
            <a:picLocks noChangeAspect="1" noChangeArrowheads="1"/>
          </p:cNvPicPr>
          <p:nvPr/>
        </p:nvPicPr>
        <p:blipFill>
          <a:blip r:embed="rId4" cstate="print"/>
          <a:srcRect/>
          <a:stretch>
            <a:fillRect/>
          </a:stretch>
        </p:blipFill>
        <p:spPr>
          <a:xfrm>
            <a:off x="5076056" y="1340768"/>
            <a:ext cx="3312368" cy="248030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Yığın Organizasyonu</a:t>
            </a:r>
            <a:endParaRPr lang="tr-TR" dirty="0"/>
          </a:p>
        </p:txBody>
      </p:sp>
      <p:sp>
        <p:nvSpPr>
          <p:cNvPr id="3" name="2 İçerik Yer Tutucusu"/>
          <p:cNvSpPr>
            <a:spLocks noGrp="1"/>
          </p:cNvSpPr>
          <p:nvPr>
            <p:ph idx="1"/>
          </p:nvPr>
        </p:nvSpPr>
        <p:spPr/>
        <p:txBody>
          <a:bodyPr/>
          <a:lstStyle/>
          <a:p>
            <a:r>
              <a:rPr lang="tr-TR" sz="2000" dirty="0" smtClean="0"/>
              <a:t>Yığın (</a:t>
            </a:r>
            <a:r>
              <a:rPr lang="tr-TR" sz="2000" dirty="0" err="1" smtClean="0"/>
              <a:t>stack</a:t>
            </a:r>
            <a:r>
              <a:rPr lang="tr-TR" sz="2000" dirty="0" smtClean="0"/>
              <a:t>): bir bellek parçasıdır</a:t>
            </a:r>
          </a:p>
          <a:p>
            <a:r>
              <a:rPr lang="tr-TR" sz="2000" dirty="0" smtClean="0"/>
              <a:t>Erişimi : </a:t>
            </a:r>
            <a:r>
              <a:rPr lang="tr-TR" sz="2000" dirty="0" err="1" smtClean="0"/>
              <a:t>lifo</a:t>
            </a:r>
            <a:r>
              <a:rPr lang="tr-TR" sz="2000" dirty="0" smtClean="0"/>
              <a:t> (</a:t>
            </a:r>
            <a:r>
              <a:rPr lang="tr-TR" sz="2000" dirty="0" err="1" smtClean="0"/>
              <a:t>last</a:t>
            </a:r>
            <a:r>
              <a:rPr lang="tr-TR" sz="2000" dirty="0" smtClean="0"/>
              <a:t> in </a:t>
            </a:r>
            <a:r>
              <a:rPr lang="tr-TR" sz="2000" dirty="0" err="1" smtClean="0"/>
              <a:t>first</a:t>
            </a:r>
            <a:r>
              <a:rPr lang="tr-TR" sz="2000" dirty="0" smtClean="0"/>
              <a:t> </a:t>
            </a:r>
            <a:r>
              <a:rPr lang="tr-TR" sz="2000" dirty="0" err="1" smtClean="0"/>
              <a:t>out</a:t>
            </a:r>
            <a:r>
              <a:rPr lang="tr-TR" sz="2000" dirty="0" smtClean="0"/>
              <a:t>), yığına son aktarılan bilgi yığının en tepesindedir.</a:t>
            </a:r>
          </a:p>
          <a:p>
            <a:r>
              <a:rPr lang="tr-TR" sz="2000" dirty="0" smtClean="0"/>
              <a:t>SP: Bilgisayarda yığın için sadece sayılabilir bir adres yazacı ayrılır.</a:t>
            </a:r>
          </a:p>
          <a:p>
            <a:r>
              <a:rPr lang="tr-TR" sz="2000" dirty="0" smtClean="0"/>
              <a:t>SP: daima yığına son olarak dahil edilen kelimenin adresini gösterir.</a:t>
            </a:r>
          </a:p>
          <a:p>
            <a:r>
              <a:rPr lang="tr-TR" sz="2000" dirty="0" err="1" smtClean="0"/>
              <a:t>Push</a:t>
            </a:r>
            <a:r>
              <a:rPr lang="tr-TR" sz="2000" dirty="0" smtClean="0"/>
              <a:t> (itme): ekleme işlemidir.</a:t>
            </a:r>
          </a:p>
          <a:p>
            <a:r>
              <a:rPr lang="tr-TR" sz="2000" dirty="0" smtClean="0"/>
              <a:t>Pop(çekme): silme işlemidir.</a:t>
            </a:r>
          </a:p>
          <a:p>
            <a:endParaRPr lang="tr-TR" sz="2000" dirty="0" smtClean="0"/>
          </a:p>
          <a:p>
            <a:endParaRPr lang="tr-TR" sz="2000" dirty="0" smtClean="0"/>
          </a:p>
          <a:p>
            <a:endParaRPr lang="tr-TR"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64-</a:t>
            </a:r>
            <a:r>
              <a:rPr lang="tr-TR" dirty="0" err="1" smtClean="0"/>
              <a:t>word</a:t>
            </a:r>
            <a:r>
              <a:rPr lang="tr-TR" dirty="0" smtClean="0"/>
              <a:t> </a:t>
            </a:r>
            <a:r>
              <a:rPr lang="tr-TR" dirty="0" err="1" smtClean="0"/>
              <a:t>stack</a:t>
            </a:r>
            <a:endParaRPr lang="tr-TR" dirty="0"/>
          </a:p>
        </p:txBody>
      </p:sp>
      <p:sp>
        <p:nvSpPr>
          <p:cNvPr id="3" name="2 İçerik Yer Tutucusu"/>
          <p:cNvSpPr>
            <a:spLocks noGrp="1"/>
          </p:cNvSpPr>
          <p:nvPr>
            <p:ph idx="1"/>
          </p:nvPr>
        </p:nvSpPr>
        <p:spPr>
          <a:xfrm>
            <a:off x="685800" y="1981200"/>
            <a:ext cx="5470376" cy="4114800"/>
          </a:xfrm>
        </p:spPr>
        <p:txBody>
          <a:bodyPr/>
          <a:lstStyle/>
          <a:p>
            <a:r>
              <a:rPr lang="tr-TR" sz="2000" dirty="0" smtClean="0"/>
              <a:t>64 bit yığında SP:6 bit yer içerir.</a:t>
            </a:r>
          </a:p>
          <a:p>
            <a:r>
              <a:rPr lang="tr-TR" sz="2000" dirty="0" smtClean="0"/>
              <a:t>SP değeri 63 (111111) den büyük olamaz. </a:t>
            </a:r>
          </a:p>
          <a:p>
            <a:r>
              <a:rPr lang="tr-TR" sz="2000" dirty="0" smtClean="0"/>
              <a:t>111111+1=1000000. SP en düşük anlamlı 6 biti tutar ve 0 elde edilir. </a:t>
            </a:r>
          </a:p>
          <a:p>
            <a:r>
              <a:rPr lang="tr-TR" sz="2000" dirty="0" smtClean="0"/>
              <a:t>000000-1 ise SP 111111 olur. </a:t>
            </a:r>
          </a:p>
          <a:p>
            <a:r>
              <a:rPr lang="tr-TR" sz="2000" dirty="0" smtClean="0"/>
              <a:t>Dolu FF: yığın dolu ise 1 yapılır. </a:t>
            </a:r>
          </a:p>
          <a:p>
            <a:r>
              <a:rPr lang="tr-TR" sz="2000" dirty="0" smtClean="0"/>
              <a:t>Boş FF: yığın boş ise 1 yapılır. </a:t>
            </a:r>
          </a:p>
          <a:p>
            <a:r>
              <a:rPr lang="tr-TR" sz="2000" dirty="0" smtClean="0"/>
              <a:t>DR: yığına yazılan yada yığından okunan veriyi saklar. </a:t>
            </a:r>
            <a:endParaRPr lang="tr-TR" sz="2000" dirty="0"/>
          </a:p>
        </p:txBody>
      </p:sp>
      <p:pic>
        <p:nvPicPr>
          <p:cNvPr id="56322" name="Picture 2"/>
          <p:cNvPicPr>
            <a:picLocks noChangeAspect="1" noChangeArrowheads="1"/>
          </p:cNvPicPr>
          <p:nvPr/>
        </p:nvPicPr>
        <p:blipFill>
          <a:blip r:embed="rId2" cstate="print"/>
          <a:srcRect/>
          <a:stretch>
            <a:fillRect/>
          </a:stretch>
        </p:blipFill>
        <p:spPr bwMode="auto">
          <a:xfrm>
            <a:off x="6012160" y="1844824"/>
            <a:ext cx="2943225" cy="28575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Varsayılan Tasarım">
  <a:themeElements>
    <a:clrScheme name="Varsayılan Tasarı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arsayılan Tasarım">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arsayılan Tasarı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arsayılan Tasarım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arsayılan Tasarım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arsayılan Tasarım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arsayılan Tasarı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arsayılan Tasarı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arsayılan Tasarı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966</TotalTime>
  <Words>2272</Words>
  <Application>Microsoft Office PowerPoint</Application>
  <PresentationFormat>Ekran Gösterisi (4:3)</PresentationFormat>
  <Paragraphs>283</Paragraphs>
  <Slides>48</Slides>
  <Notes>0</Notes>
  <HiddenSlides>0</HiddenSlides>
  <MMClips>0</MMClips>
  <ScaleCrop>false</ScaleCrop>
  <HeadingPairs>
    <vt:vector size="6" baseType="variant">
      <vt:variant>
        <vt:lpstr>Tema</vt:lpstr>
      </vt:variant>
      <vt:variant>
        <vt:i4>1</vt:i4>
      </vt:variant>
      <vt:variant>
        <vt:lpstr>Katıştırılmış OLE Hizmet Programları</vt:lpstr>
      </vt:variant>
      <vt:variant>
        <vt:i4>2</vt:i4>
      </vt:variant>
      <vt:variant>
        <vt:lpstr>Slayt Başlıkları</vt:lpstr>
      </vt:variant>
      <vt:variant>
        <vt:i4>48</vt:i4>
      </vt:variant>
    </vt:vector>
  </HeadingPairs>
  <TitlesOfParts>
    <vt:vector size="51" baseType="lpstr">
      <vt:lpstr>Varsayılan Tasarım</vt:lpstr>
      <vt:lpstr>Bit Eşlem Resmi</vt:lpstr>
      <vt:lpstr>Paintbrush Resmi</vt:lpstr>
      <vt:lpstr>Merkezi İşlem Birimi</vt:lpstr>
      <vt:lpstr>Giriş</vt:lpstr>
      <vt:lpstr> </vt:lpstr>
      <vt:lpstr>Slayt 4</vt:lpstr>
      <vt:lpstr>MIPS(Microprocessor without Interlocked Pipeline Stages)</vt:lpstr>
      <vt:lpstr>Denetim Kelimesi</vt:lpstr>
      <vt:lpstr>Mikro işlem örnekleri</vt:lpstr>
      <vt:lpstr>Yığın Organizasyonu</vt:lpstr>
      <vt:lpstr>64-word stack</vt:lpstr>
      <vt:lpstr>Push-Pop</vt:lpstr>
      <vt:lpstr>Bilgisayar Programının Bellek temsili</vt:lpstr>
      <vt:lpstr>Reverse Polish Notation</vt:lpstr>
      <vt:lpstr>Yığında Aritmetik işlemler</vt:lpstr>
      <vt:lpstr>Instruction Formats</vt:lpstr>
      <vt:lpstr>Instruction Formats </vt:lpstr>
      <vt:lpstr> </vt:lpstr>
      <vt:lpstr>Addressing Modes</vt:lpstr>
      <vt:lpstr>Slayt 18</vt:lpstr>
      <vt:lpstr>Slayt 19</vt:lpstr>
      <vt:lpstr>Program Denetimi</vt:lpstr>
      <vt:lpstr>MIPS ALU Control</vt:lpstr>
      <vt:lpstr>MIPS ALU Control</vt:lpstr>
      <vt:lpstr>Desinging Main Control Unit of MIPS</vt:lpstr>
      <vt:lpstr>Desinging Main Control Unit</vt:lpstr>
      <vt:lpstr> </vt:lpstr>
      <vt:lpstr>Program Kesme</vt:lpstr>
      <vt:lpstr>CPU Registers</vt:lpstr>
      <vt:lpstr>…</vt:lpstr>
      <vt:lpstr>Program Kesme</vt:lpstr>
      <vt:lpstr>Program Kesme</vt:lpstr>
      <vt:lpstr>PSW</vt:lpstr>
      <vt:lpstr>Kesme Örnekleri</vt:lpstr>
      <vt:lpstr>RISC(Reduced instruction set computing)</vt:lpstr>
      <vt:lpstr>CISC Özellikleri</vt:lpstr>
      <vt:lpstr>Slayt 35</vt:lpstr>
      <vt:lpstr>Slayt 36</vt:lpstr>
      <vt:lpstr>RISC</vt:lpstr>
      <vt:lpstr>RISC</vt:lpstr>
      <vt:lpstr> </vt:lpstr>
      <vt:lpstr>CISC vs RISC</vt:lpstr>
      <vt:lpstr>CISC vs RISC</vt:lpstr>
      <vt:lpstr>CISC ve RISC KOMUTLARI </vt:lpstr>
      <vt:lpstr>Slayt 43</vt:lpstr>
      <vt:lpstr>RISC Mimarisinin Veri Transferi ile Komut Örnekleri  </vt:lpstr>
      <vt:lpstr>Veri İşleme Komutları</vt:lpstr>
      <vt:lpstr>Program Kontrol Komutları</vt:lpstr>
      <vt:lpstr>CISC program örneği</vt:lpstr>
      <vt:lpstr>RISC program örnek</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onur</dc:creator>
  <cp:lastModifiedBy>Sevinc Ilhan</cp:lastModifiedBy>
  <cp:revision>229</cp:revision>
  <dcterms:created xsi:type="dcterms:W3CDTF">2013-05-15T21:43:04Z</dcterms:created>
  <dcterms:modified xsi:type="dcterms:W3CDTF">2015-05-07T10:58:07Z</dcterms:modified>
</cp:coreProperties>
</file>